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theme/theme3.xml" ContentType="application/vnd.openxmlformats-officedocument.theme+xml"/>
  <Override PartName="/ppt/tags/tag10.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5"/>
    <p:sldMasterId id="2147484145" r:id="rId6"/>
    <p:sldMasterId id="2147484285" r:id="rId7"/>
    <p:sldMasterId id="2147484346" r:id="rId8"/>
    <p:sldMasterId id="2147484360" r:id="rId9"/>
  </p:sldMasterIdLst>
  <p:notesMasterIdLst>
    <p:notesMasterId r:id="rId39"/>
  </p:notesMasterIdLst>
  <p:handoutMasterIdLst>
    <p:handoutMasterId r:id="rId40"/>
  </p:handoutMasterIdLst>
  <p:sldIdLst>
    <p:sldId id="2147480227" r:id="rId10"/>
    <p:sldId id="3597" r:id="rId11"/>
    <p:sldId id="283" r:id="rId12"/>
    <p:sldId id="2147480217" r:id="rId13"/>
    <p:sldId id="3612" r:id="rId14"/>
    <p:sldId id="258" r:id="rId15"/>
    <p:sldId id="263" r:id="rId16"/>
    <p:sldId id="3547" r:id="rId17"/>
    <p:sldId id="3384" r:id="rId18"/>
    <p:sldId id="3404" r:id="rId19"/>
    <p:sldId id="2147480241" r:id="rId20"/>
    <p:sldId id="277" r:id="rId21"/>
    <p:sldId id="279" r:id="rId22"/>
    <p:sldId id="280" r:id="rId23"/>
    <p:sldId id="281" r:id="rId24"/>
    <p:sldId id="2147480240" r:id="rId25"/>
    <p:sldId id="2147480226" r:id="rId26"/>
    <p:sldId id="2147480237" r:id="rId27"/>
    <p:sldId id="2147480208" r:id="rId28"/>
    <p:sldId id="2147480231" r:id="rId29"/>
    <p:sldId id="3606" r:id="rId30"/>
    <p:sldId id="2147480230" r:id="rId31"/>
    <p:sldId id="2147480229" r:id="rId32"/>
    <p:sldId id="2147480236" r:id="rId33"/>
    <p:sldId id="916" r:id="rId34"/>
    <p:sldId id="3558" r:id="rId35"/>
    <p:sldId id="810" r:id="rId36"/>
    <p:sldId id="2147480239" r:id="rId37"/>
    <p:sldId id="3506" r:id="rId38"/>
  </p:sldIdLst>
  <p:sldSz cx="12192000" cy="6858000"/>
  <p:notesSz cx="7102475" cy="9388475"/>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CEC124-7654-41C6-AF12-9432E1EF515C}">
          <p14:sldIdLst/>
        </p14:section>
        <p14:section name="Day 1 Agenda" id="{8D4AA79A-C489-4D8D-903E-0F91AA7F790D}">
          <p14:sldIdLst>
            <p14:sldId id="2147480227"/>
          </p14:sldIdLst>
        </p14:section>
        <p14:section name="Scene Setting" id="{6D19F29F-E4C3-49B5-A96A-9FC2EFDC66CE}">
          <p14:sldIdLst>
            <p14:sldId id="3597"/>
            <p14:sldId id="283"/>
            <p14:sldId id="2147480217"/>
            <p14:sldId id="3612"/>
            <p14:sldId id="258"/>
            <p14:sldId id="263"/>
            <p14:sldId id="3547"/>
            <p14:sldId id="3384"/>
            <p14:sldId id="3404"/>
            <p14:sldId id="2147480241"/>
            <p14:sldId id="277"/>
            <p14:sldId id="279"/>
            <p14:sldId id="280"/>
            <p14:sldId id="281"/>
            <p14:sldId id="2147480240"/>
            <p14:sldId id="2147480226"/>
            <p14:sldId id="2147480237"/>
            <p14:sldId id="2147480208"/>
            <p14:sldId id="2147480231"/>
            <p14:sldId id="3606"/>
            <p14:sldId id="2147480230"/>
            <p14:sldId id="2147480229"/>
            <p14:sldId id="2147480236"/>
            <p14:sldId id="916"/>
            <p14:sldId id="3558"/>
            <p14:sldId id="810"/>
            <p14:sldId id="2147480239"/>
            <p14:sldId id="3506"/>
          </p14:sldIdLst>
        </p14:section>
        <p14:section name="The Future of Field Medical" id="{18ED23DF-179A-4EB0-82BA-FE69D5960F86}">
          <p14:sldIdLst/>
        </p14:section>
        <p14:section name="Identifying the Right Opportunity" id="{2EE30D6A-74FD-40C8-9F27-ABE1CFEB71C8}">
          <p14:sldIdLst/>
        </p14:section>
        <p14:section name="Influencing Your Ecosystem" id="{DC85DF0E-84FC-4C05-863A-04F6676A9D76}">
          <p14:sldIdLst/>
        </p14:section>
        <p14:section name="Close of Day 1" id="{5068127A-0EC2-433A-AC17-0971F853E8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8DD081-BFA1-07D0-36E5-437E48716735}" name="Murphy, Ladonna" initials="ML" userId="S::knmr265@astrazeneca.net::14a34eb7-af3d-4277-982c-4dd36904b076" providerId="AD"/>
  <p188:author id="{02FDF4BE-C537-C8F3-4BEE-BC9B3B3AF712}" name="Jelena Sokic" initials="JS" userId="S::jelena.sokic@forty1.tceg.com::a7f43dff-5caf-45c3-b7cf-ce2104e4285b" providerId="AD"/>
  <p188:author id="{5E7DE2C6-0A69-12B2-BB8A-063566617603}" name="Emma Crawford" initials="EC" userId="S::Emma.Crawford@forty1.tceg.com::547d90e1-2ae1-4c2d-a2ee-6d1209b49c4e" providerId="AD"/>
  <p188:author id="{AE4FBFD8-377F-A111-13CA-6F8C82DA69FA}" name="Taavi Drell" initials="TD" userId="S::taavi.drell@brightcarbon.com::58391203-faf0-4ed0-85e4-9aa49c7f7472" providerId="AD"/>
  <p188:author id="{E4CC8AE2-CA67-9E72-7E0D-E8A502B78FA8}" name="Osborne, Jennifer" initials="OJ" userId="S::kcsx883@astrazeneca.net::1f151996-50d1-4864-9b6e-e5bfb86f62bd" providerId="AD"/>
  <p188:author id="{D2699FFC-05F4-2E3E-8A75-B4B57C644AC0}" name="Emma Crawford" initials="EC" userId="S::emma.crawford@forty1.tceg.com::547d90e1-2ae1-4c2d-a2ee-6d1209b49c4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Boyes" initials="L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99FF"/>
    <a:srgbClr val="666699"/>
    <a:srgbClr val="FFFFFF"/>
    <a:srgbClr val="E4E0DF"/>
    <a:srgbClr val="D5D3D3"/>
    <a:srgbClr val="B4B0B1"/>
    <a:srgbClr val="810052"/>
    <a:srgbClr val="D93B75"/>
    <a:srgbClr val="CC33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26" autoAdjust="0"/>
  </p:normalViewPr>
  <p:slideViewPr>
    <p:cSldViewPr snapToGrid="0">
      <p:cViewPr varScale="1">
        <p:scale>
          <a:sx n="98" d="100"/>
          <a:sy n="98" d="100"/>
        </p:scale>
        <p:origin x="392"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824" y="1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bg1">
                <a:lumMod val="50000"/>
              </a:schemeClr>
            </a:solidFill>
            <a:ln>
              <a:no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5-7167-4783-B454-EEAA9B6DA6AE}"/>
                </c:ext>
              </c:extLst>
            </c:dLbl>
            <c:dLbl>
              <c:idx val="9"/>
              <c:delete val="1"/>
              <c:extLst>
                <c:ext xmlns:c15="http://schemas.microsoft.com/office/drawing/2012/chart" uri="{CE6537A1-D6FC-4f65-9D91-7224C49458BB}"/>
                <c:ext xmlns:c16="http://schemas.microsoft.com/office/drawing/2014/chart" uri="{C3380CC4-5D6E-409C-BE32-E72D297353CC}">
                  <c16:uniqueId val="{00000004-7167-4783-B454-EEAA9B6DA6A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Banking/Finance</c:v>
                </c:pt>
                <c:pt idx="1">
                  <c:v>Retail</c:v>
                </c:pt>
                <c:pt idx="2">
                  <c:v>Brewing/Spirits</c:v>
                </c:pt>
                <c:pt idx="3">
                  <c:v>Consumer Tech</c:v>
                </c:pt>
                <c:pt idx="4">
                  <c:v>Insurance</c:v>
                </c:pt>
                <c:pt idx="5">
                  <c:v>Media/Entertainment</c:v>
                </c:pt>
                <c:pt idx="6">
                  <c:v>OTC/Personal Care</c:v>
                </c:pt>
                <c:pt idx="7">
                  <c:v>Food/Bev</c:v>
                </c:pt>
                <c:pt idx="8">
                  <c:v>Healthcare Providers</c:v>
                </c:pt>
                <c:pt idx="9">
                  <c:v>Bio/Pharma &amp; Medical Products</c:v>
                </c:pt>
              </c:strCache>
            </c:strRef>
          </c:cat>
          <c:val>
            <c:numRef>
              <c:f>Sheet1!$B$2:$B$11</c:f>
              <c:numCache>
                <c:formatCode>General</c:formatCode>
                <c:ptCount val="10"/>
                <c:pt idx="0">
                  <c:v>0.77</c:v>
                </c:pt>
                <c:pt idx="1">
                  <c:v>0.82</c:v>
                </c:pt>
                <c:pt idx="2">
                  <c:v>0.82</c:v>
                </c:pt>
                <c:pt idx="3">
                  <c:v>0.82</c:v>
                </c:pt>
                <c:pt idx="4">
                  <c:v>0.83</c:v>
                </c:pt>
                <c:pt idx="5">
                  <c:v>0.86</c:v>
                </c:pt>
                <c:pt idx="6">
                  <c:v>0.88</c:v>
                </c:pt>
                <c:pt idx="7">
                  <c:v>0.89</c:v>
                </c:pt>
                <c:pt idx="8">
                  <c:v>0.9</c:v>
                </c:pt>
                <c:pt idx="9">
                  <c:v>0.9</c:v>
                </c:pt>
              </c:numCache>
            </c:numRef>
          </c:val>
          <c:extLst>
            <c:ext xmlns:c16="http://schemas.microsoft.com/office/drawing/2014/chart" uri="{C3380CC4-5D6E-409C-BE32-E72D297353CC}">
              <c16:uniqueId val="{00000000-7167-4783-B454-EEAA9B6DA6AE}"/>
            </c:ext>
          </c:extLst>
        </c:ser>
        <c:dLbls>
          <c:showLegendKey val="0"/>
          <c:showVal val="0"/>
          <c:showCatName val="0"/>
          <c:showSerName val="0"/>
          <c:showPercent val="0"/>
          <c:showBubbleSize val="0"/>
        </c:dLbls>
        <c:gapWidth val="182"/>
        <c:axId val="168928560"/>
        <c:axId val="16558672"/>
      </c:barChart>
      <c:catAx>
        <c:axId val="168928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558672"/>
        <c:crosses val="autoZero"/>
        <c:auto val="1"/>
        <c:lblAlgn val="ctr"/>
        <c:lblOffset val="100"/>
        <c:noMultiLvlLbl val="0"/>
      </c:catAx>
      <c:valAx>
        <c:axId val="16558672"/>
        <c:scaling>
          <c:orientation val="minMax"/>
          <c:max val="0.9"/>
        </c:scaling>
        <c:delete val="1"/>
        <c:axPos val="b"/>
        <c:numFmt formatCode="General" sourceLinked="1"/>
        <c:majorTickMark val="none"/>
        <c:minorTickMark val="none"/>
        <c:tickLblPos val="nextTo"/>
        <c:crossAx val="16892856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12.xml"/><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3131E8-FB12-410D-BF61-66026F4B9919}"/>
              </a:ext>
            </a:extLst>
          </p:cNvPr>
          <p:cNvSpPr>
            <a:spLocks noGrp="1"/>
          </p:cNvSpPr>
          <p:nvPr>
            <p:ph type="hdr" sz="quarter"/>
          </p:nvPr>
        </p:nvSpPr>
        <p:spPr>
          <a:xfrm>
            <a:off x="0" y="0"/>
            <a:ext cx="3077739" cy="471054"/>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3F84DA3-B4E6-4214-A070-882C7BF7CEF5}"/>
              </a:ext>
            </a:extLst>
          </p:cNvPr>
          <p:cNvSpPr>
            <a:spLocks noGrp="1"/>
          </p:cNvSpPr>
          <p:nvPr>
            <p:ph type="dt" sz="quarter" idx="1"/>
          </p:nvPr>
        </p:nvSpPr>
        <p:spPr>
          <a:xfrm>
            <a:off x="4023093" y="0"/>
            <a:ext cx="3077739" cy="471054"/>
          </a:xfrm>
          <a:prstGeom prst="rect">
            <a:avLst/>
          </a:prstGeom>
        </p:spPr>
        <p:txBody>
          <a:bodyPr vert="horz" lIns="91440" tIns="45720" rIns="91440" bIns="45720" rtlCol="0"/>
          <a:lstStyle>
            <a:lvl1pPr algn="r">
              <a:defRPr sz="1200"/>
            </a:lvl1pPr>
          </a:lstStyle>
          <a:p>
            <a:fld id="{9BFD0D9C-4FB5-4727-9E3D-4B02106E0BF8}" type="datetimeFigureOut">
              <a:rPr lang="en-US" smtClean="0"/>
              <a:t>11/15/2023</a:t>
            </a:fld>
            <a:endParaRPr lang="en-US" dirty="0"/>
          </a:p>
        </p:txBody>
      </p:sp>
      <p:sp>
        <p:nvSpPr>
          <p:cNvPr id="4" name="Footer Placeholder 3">
            <a:extLst>
              <a:ext uri="{FF2B5EF4-FFF2-40B4-BE49-F238E27FC236}">
                <a16:creationId xmlns:a16="http://schemas.microsoft.com/office/drawing/2014/main" id="{10B9E54A-6E6E-45BD-A700-6E2757729EC7}"/>
              </a:ext>
            </a:extLst>
          </p:cNvPr>
          <p:cNvSpPr>
            <a:spLocks noGrp="1"/>
          </p:cNvSpPr>
          <p:nvPr>
            <p:ph type="ftr" sz="quarter" idx="2"/>
          </p:nvPr>
        </p:nvSpPr>
        <p:spPr>
          <a:xfrm>
            <a:off x="0" y="8917423"/>
            <a:ext cx="3077739" cy="47105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70E95B-A9AE-4EB9-81E6-ECFE9C38ED51}"/>
              </a:ext>
            </a:extLst>
          </p:cNvPr>
          <p:cNvSpPr>
            <a:spLocks noGrp="1"/>
          </p:cNvSpPr>
          <p:nvPr>
            <p:ph type="sldNum" sz="quarter" idx="3"/>
          </p:nvPr>
        </p:nvSpPr>
        <p:spPr>
          <a:xfrm>
            <a:off x="4023093" y="8917423"/>
            <a:ext cx="3077739" cy="471053"/>
          </a:xfrm>
          <a:prstGeom prst="rect">
            <a:avLst/>
          </a:prstGeom>
        </p:spPr>
        <p:txBody>
          <a:bodyPr vert="horz" lIns="91440" tIns="45720" rIns="91440" bIns="45720" rtlCol="0" anchor="b"/>
          <a:lstStyle>
            <a:lvl1pPr algn="r">
              <a:defRPr sz="1200"/>
            </a:lvl1pPr>
          </a:lstStyle>
          <a:p>
            <a:fld id="{3E395E8E-A04D-4A46-9BA0-C3F696754EF8}" type="slidenum">
              <a:rPr lang="en-US" smtClean="0"/>
              <a:t>‹#›</a:t>
            </a:fld>
            <a:endParaRPr lang="en-US" dirty="0"/>
          </a:p>
        </p:txBody>
      </p:sp>
    </p:spTree>
    <p:custDataLst>
      <p:tags r:id="rId2"/>
    </p:custDataLst>
    <p:extLst>
      <p:ext uri="{BB962C8B-B14F-4D97-AF65-F5344CB8AC3E}">
        <p14:creationId xmlns:p14="http://schemas.microsoft.com/office/powerpoint/2010/main" val="2858700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208633"/>
          </a:xfrm>
          <a:prstGeom prst="rect">
            <a:avLst/>
          </a:prstGeom>
        </p:spPr>
        <p:txBody>
          <a:bodyPr vert="horz" lIns="91440" tIns="45720" rIns="91440" bIns="45720" rtlCol="0"/>
          <a:lstStyle>
            <a:lvl1pPr algn="l">
              <a:defRPr sz="800"/>
            </a:lvl1pPr>
          </a:lstStyle>
          <a:p>
            <a:endParaRPr lang="en-GB" dirty="0"/>
          </a:p>
        </p:txBody>
      </p:sp>
      <p:sp>
        <p:nvSpPr>
          <p:cNvPr id="3" name="Date Placeholder 2"/>
          <p:cNvSpPr>
            <a:spLocks noGrp="1"/>
          </p:cNvSpPr>
          <p:nvPr>
            <p:ph type="dt" idx="1"/>
          </p:nvPr>
        </p:nvSpPr>
        <p:spPr>
          <a:xfrm>
            <a:off x="4023093" y="1"/>
            <a:ext cx="3077739" cy="208633"/>
          </a:xfrm>
          <a:prstGeom prst="rect">
            <a:avLst/>
          </a:prstGeom>
        </p:spPr>
        <p:txBody>
          <a:bodyPr vert="horz" lIns="91440" tIns="45720" rIns="91440" bIns="45720" rtlCol="0"/>
          <a:lstStyle>
            <a:lvl1pPr algn="r">
              <a:defRPr sz="800"/>
            </a:lvl1pPr>
          </a:lstStyle>
          <a:p>
            <a:fld id="{8336942B-E6A5-475C-AB1E-005DE3D92BF2}" type="datetimeFigureOut">
              <a:rPr lang="en-GB" smtClean="0"/>
              <a:pPr/>
              <a:t>15/11/2023</a:t>
            </a:fld>
            <a:endParaRPr lang="en-GB" dirty="0"/>
          </a:p>
        </p:txBody>
      </p:sp>
      <p:sp>
        <p:nvSpPr>
          <p:cNvPr id="4" name="Slide Image Placeholder 3"/>
          <p:cNvSpPr>
            <a:spLocks noGrp="1" noRot="1" noChangeAspect="1"/>
          </p:cNvSpPr>
          <p:nvPr>
            <p:ph type="sldImg" idx="2"/>
          </p:nvPr>
        </p:nvSpPr>
        <p:spPr>
          <a:xfrm>
            <a:off x="903288" y="306388"/>
            <a:ext cx="5295900" cy="297973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20255" y="3384927"/>
            <a:ext cx="6861968" cy="5780014"/>
          </a:xfrm>
          <a:prstGeom prst="rect">
            <a:avLst/>
          </a:prstGeom>
        </p:spPr>
        <p:txBody>
          <a:bodyPr vert="horz" lIns="0" tIns="0" rIns="0" bIns="0" numCol="1" spcCol="36000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09648"/>
            <a:ext cx="3077739" cy="178827"/>
          </a:xfrm>
          <a:prstGeom prst="rect">
            <a:avLst/>
          </a:prstGeom>
        </p:spPr>
        <p:txBody>
          <a:bodyPr vert="horz" lIns="91440" tIns="45720" rIns="91440" bIns="45720" rtlCol="0" anchor="b"/>
          <a:lstStyle>
            <a:lvl1pPr algn="l">
              <a:defRPr sz="800"/>
            </a:lvl1pPr>
          </a:lstStyle>
          <a:p>
            <a:endParaRPr lang="en-GB" dirty="0"/>
          </a:p>
        </p:txBody>
      </p:sp>
      <p:sp>
        <p:nvSpPr>
          <p:cNvPr id="7" name="Slide Number Placeholder 6"/>
          <p:cNvSpPr>
            <a:spLocks noGrp="1"/>
          </p:cNvSpPr>
          <p:nvPr>
            <p:ph type="sldNum" sz="quarter" idx="5"/>
          </p:nvPr>
        </p:nvSpPr>
        <p:spPr>
          <a:xfrm>
            <a:off x="4023093" y="9209648"/>
            <a:ext cx="3077739" cy="178827"/>
          </a:xfrm>
          <a:prstGeom prst="rect">
            <a:avLst/>
          </a:prstGeom>
        </p:spPr>
        <p:txBody>
          <a:bodyPr vert="horz" lIns="91440" tIns="45720" rIns="91440" bIns="45720" rtlCol="0" anchor="b"/>
          <a:lstStyle>
            <a:lvl1pPr algn="r">
              <a:defRPr sz="800"/>
            </a:lvl1pPr>
          </a:lstStyle>
          <a:p>
            <a:fld id="{48857A81-DEF9-4B57-AC08-20326D7F815B}" type="slidenum">
              <a:rPr lang="en-GB" smtClean="0"/>
              <a:pPr/>
              <a:t>‹#›</a:t>
            </a:fld>
            <a:endParaRPr lang="en-GB" dirty="0"/>
          </a:p>
        </p:txBody>
      </p:sp>
    </p:spTree>
    <p:extLst>
      <p:ext uri="{BB962C8B-B14F-4D97-AF65-F5344CB8AC3E}">
        <p14:creationId xmlns:p14="http://schemas.microsoft.com/office/powerpoint/2010/main" val="187597517"/>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200"/>
      </a:spcAft>
      <a:buFont typeface="Arial" panose="020B0604020202020204" pitchFamily="34" charset="0"/>
      <a:buNone/>
      <a:defRPr sz="1000" kern="1200">
        <a:solidFill>
          <a:schemeClr val="tx1"/>
        </a:solidFill>
        <a:latin typeface="+mn-lt"/>
        <a:ea typeface="+mn-ea"/>
        <a:cs typeface="+mn-cs"/>
      </a:defRPr>
    </a:lvl1pPr>
    <a:lvl2pPr marL="252000" indent="-1080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2pPr>
    <a:lvl3pPr marL="396000" indent="-1080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3pPr>
    <a:lvl4pPr marL="540000" indent="-1080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4pPr>
    <a:lvl5pPr marL="684000" indent="-1080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57A81-DEF9-4B57-AC08-20326D7F815B}" type="slidenum">
              <a:rPr lang="en-GB" smtClean="0"/>
              <a:pPr/>
              <a:t>1</a:t>
            </a:fld>
            <a:endParaRPr lang="en-GB" dirty="0"/>
          </a:p>
        </p:txBody>
      </p:sp>
    </p:spTree>
    <p:extLst>
      <p:ext uri="{BB962C8B-B14F-4D97-AF65-F5344CB8AC3E}">
        <p14:creationId xmlns:p14="http://schemas.microsoft.com/office/powerpoint/2010/main" val="1477212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307975"/>
            <a:ext cx="5295900" cy="2978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57A81-DEF9-4B57-AC08-20326D7F815B}" type="slidenum">
              <a:rPr lang="en-GB" smtClean="0"/>
              <a:pPr/>
              <a:t>26</a:t>
            </a:fld>
            <a:endParaRPr lang="en-GB" dirty="0"/>
          </a:p>
        </p:txBody>
      </p:sp>
    </p:spTree>
    <p:extLst>
      <p:ext uri="{BB962C8B-B14F-4D97-AF65-F5344CB8AC3E}">
        <p14:creationId xmlns:p14="http://schemas.microsoft.com/office/powerpoint/2010/main" val="1682240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307975"/>
            <a:ext cx="5295900" cy="2978150"/>
          </a:xfrm>
        </p:spPr>
      </p:sp>
      <p:sp>
        <p:nvSpPr>
          <p:cNvPr id="4" name="Slide Number Placeholder 3"/>
          <p:cNvSpPr>
            <a:spLocks noGrp="1"/>
          </p:cNvSpPr>
          <p:nvPr>
            <p:ph type="sldNum" sz="quarter" idx="5"/>
          </p:nvPr>
        </p:nvSpPr>
        <p:spPr/>
        <p:txBody>
          <a:bodyPr/>
          <a:lstStyle/>
          <a:p>
            <a:fld id="{A994857A-7B5D-413A-B338-741F139ED076}" type="slidenum">
              <a:rPr lang="en-US" smtClean="0"/>
              <a:t>27</a:t>
            </a:fld>
            <a:endParaRPr lang="en-US" dirty="0"/>
          </a:p>
        </p:txBody>
      </p:sp>
      <p:sp>
        <p:nvSpPr>
          <p:cNvPr id="6" name="Notes Placeholder 5">
            <a:extLst>
              <a:ext uri="{FF2B5EF4-FFF2-40B4-BE49-F238E27FC236}">
                <a16:creationId xmlns:a16="http://schemas.microsoft.com/office/drawing/2014/main" id="{27ECC82C-94C2-4BAB-90E2-BCFE9B574E3E}"/>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069619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307975"/>
            <a:ext cx="5295900" cy="2978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57A81-DEF9-4B57-AC08-20326D7F815B}" type="slidenum">
              <a:rPr lang="en-GB" smtClean="0"/>
              <a:pPr/>
              <a:t>28</a:t>
            </a:fld>
            <a:endParaRPr lang="en-GB" dirty="0"/>
          </a:p>
        </p:txBody>
      </p:sp>
    </p:spTree>
    <p:extLst>
      <p:ext uri="{BB962C8B-B14F-4D97-AF65-F5344CB8AC3E}">
        <p14:creationId xmlns:p14="http://schemas.microsoft.com/office/powerpoint/2010/main" val="564174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307975"/>
            <a:ext cx="5295900" cy="2978150"/>
          </a:xfrm>
        </p:spPr>
      </p:sp>
      <p:sp>
        <p:nvSpPr>
          <p:cNvPr id="4" name="Slide Number Placeholder 3"/>
          <p:cNvSpPr>
            <a:spLocks noGrp="1"/>
          </p:cNvSpPr>
          <p:nvPr>
            <p:ph type="sldNum" sz="quarter" idx="5"/>
          </p:nvPr>
        </p:nvSpPr>
        <p:spPr/>
        <p:txBody>
          <a:bodyPr/>
          <a:lstStyle/>
          <a:p>
            <a:fld id="{F14961E5-46B1-4EF0-B182-7DEE91CD990C}" type="slidenum">
              <a:rPr lang="en-US" smtClean="0"/>
              <a:t>29</a:t>
            </a:fld>
            <a:endParaRPr lang="en-US" dirty="0"/>
          </a:p>
        </p:txBody>
      </p:sp>
      <p:sp>
        <p:nvSpPr>
          <p:cNvPr id="5" name="Notes Placeholder 4">
            <a:extLst>
              <a:ext uri="{FF2B5EF4-FFF2-40B4-BE49-F238E27FC236}">
                <a16:creationId xmlns:a16="http://schemas.microsoft.com/office/drawing/2014/main" id="{1542FC1D-A523-4F03-A03E-C3094D9139D8}"/>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05650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307975"/>
            <a:ext cx="5295900" cy="2978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57A81-DEF9-4B57-AC08-20326D7F815B}" type="slidenum">
              <a:rPr lang="en-GB" smtClean="0"/>
              <a:pPr/>
              <a:t>2</a:t>
            </a:fld>
            <a:endParaRPr lang="en-GB" dirty="0"/>
          </a:p>
        </p:txBody>
      </p:sp>
    </p:spTree>
    <p:extLst>
      <p:ext uri="{BB962C8B-B14F-4D97-AF65-F5344CB8AC3E}">
        <p14:creationId xmlns:p14="http://schemas.microsoft.com/office/powerpoint/2010/main" val="367188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307975"/>
            <a:ext cx="5295900" cy="2978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57A81-DEF9-4B57-AC08-20326D7F815B}" type="slidenum">
              <a:rPr lang="en-GB" smtClean="0"/>
              <a:pPr/>
              <a:t>5</a:t>
            </a:fld>
            <a:endParaRPr lang="en-GB" dirty="0"/>
          </a:p>
        </p:txBody>
      </p:sp>
    </p:spTree>
    <p:extLst>
      <p:ext uri="{BB962C8B-B14F-4D97-AF65-F5344CB8AC3E}">
        <p14:creationId xmlns:p14="http://schemas.microsoft.com/office/powerpoint/2010/main" val="1070436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307975"/>
            <a:ext cx="5295900" cy="2978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57A81-DEF9-4B57-AC08-20326D7F815B}" type="slidenum">
              <a:rPr lang="en-GB" smtClean="0"/>
              <a:pPr/>
              <a:t>8</a:t>
            </a:fld>
            <a:endParaRPr lang="en-GB" dirty="0"/>
          </a:p>
        </p:txBody>
      </p:sp>
    </p:spTree>
    <p:extLst>
      <p:ext uri="{BB962C8B-B14F-4D97-AF65-F5344CB8AC3E}">
        <p14:creationId xmlns:p14="http://schemas.microsoft.com/office/powerpoint/2010/main" val="797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5813" y="236538"/>
            <a:ext cx="5783262" cy="3252787"/>
          </a:xfrm>
        </p:spPr>
      </p:sp>
      <p:sp>
        <p:nvSpPr>
          <p:cNvPr id="4" name="Slide Number Placeholder 3"/>
          <p:cNvSpPr>
            <a:spLocks noGrp="1"/>
          </p:cNvSpPr>
          <p:nvPr>
            <p:ph type="sldNum" sz="quarter" idx="5"/>
          </p:nvPr>
        </p:nvSpPr>
        <p:spPr/>
        <p:txBody>
          <a:bodyPr/>
          <a:lstStyle/>
          <a:p>
            <a:fld id="{AB818371-2687-6B44-9875-E21728B532AA}" type="slidenum">
              <a:rPr lang="en-US" smtClean="0"/>
              <a:t>9</a:t>
            </a:fld>
            <a:endParaRPr lang="en-US" dirty="0"/>
          </a:p>
        </p:txBody>
      </p:sp>
      <p:sp>
        <p:nvSpPr>
          <p:cNvPr id="6" name="Notes Placeholder 5">
            <a:extLst>
              <a:ext uri="{FF2B5EF4-FFF2-40B4-BE49-F238E27FC236}">
                <a16:creationId xmlns:a16="http://schemas.microsoft.com/office/drawing/2014/main" id="{3B500059-96E5-4BC8-BFB9-919FD81BDEA6}"/>
              </a:ext>
            </a:extLst>
          </p:cNvPr>
          <p:cNvSpPr>
            <a:spLocks noGrp="1"/>
          </p:cNvSpPr>
          <p:nvPr>
            <p:ph type="body" sz="quarter" idx="3"/>
          </p:nvPr>
        </p:nvSpPr>
        <p:spPr/>
        <p:txBody>
          <a:bodyPr/>
          <a:lstStyle/>
          <a:p>
            <a:r>
              <a:rPr lang="en-US" dirty="0"/>
              <a:t>How has this translated to individual consumers, this home as health hub phenomenon?</a:t>
            </a:r>
          </a:p>
        </p:txBody>
      </p:sp>
    </p:spTree>
    <p:extLst>
      <p:ext uri="{BB962C8B-B14F-4D97-AF65-F5344CB8AC3E}">
        <p14:creationId xmlns:p14="http://schemas.microsoft.com/office/powerpoint/2010/main" val="3864593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307975"/>
            <a:ext cx="5295900" cy="2978150"/>
          </a:xfrm>
        </p:spPr>
      </p:sp>
      <p:sp>
        <p:nvSpPr>
          <p:cNvPr id="4" name="Slide Number Placeholder 3"/>
          <p:cNvSpPr>
            <a:spLocks noGrp="1"/>
          </p:cNvSpPr>
          <p:nvPr>
            <p:ph type="sldNum" sz="quarter" idx="5"/>
          </p:nvPr>
        </p:nvSpPr>
        <p:spPr/>
        <p:txBody>
          <a:bodyPr/>
          <a:lstStyle/>
          <a:p>
            <a:fld id="{AB818371-2687-6B44-9875-E21728B532AA}" type="slidenum">
              <a:rPr lang="en-US" smtClean="0"/>
              <a:t>10</a:t>
            </a:fld>
            <a:endParaRPr lang="en-US" dirty="0"/>
          </a:p>
        </p:txBody>
      </p:sp>
      <p:sp>
        <p:nvSpPr>
          <p:cNvPr id="5" name="Notes Placeholder 4">
            <a:extLst>
              <a:ext uri="{FF2B5EF4-FFF2-40B4-BE49-F238E27FC236}">
                <a16:creationId xmlns:a16="http://schemas.microsoft.com/office/drawing/2014/main" id="{131A795E-C979-4815-A9F1-29355B0E5250}"/>
              </a:ext>
            </a:extLst>
          </p:cNvPr>
          <p:cNvSpPr>
            <a:spLocks noGrp="1"/>
          </p:cNvSpPr>
          <p:nvPr>
            <p:ph type="body" sz="quarter" idx="3"/>
          </p:nvPr>
        </p:nvSpPr>
        <p:spPr/>
        <p:txBody>
          <a:bodyPr/>
          <a:lstStyle/>
          <a:p>
            <a:r>
              <a:rPr lang="en-US" dirty="0"/>
              <a:t>Another DIY life-flow for people was taking on more self-care and really more radical self care. We saw sales of ancestry and DNA kits increase in 2020, more attention to vitamins minerals and supplements to address immunity and brain health, and sleep as medicine…also greater attention to connected fitness and wearable technology….</a:t>
            </a:r>
          </a:p>
        </p:txBody>
      </p:sp>
    </p:spTree>
    <p:extLst>
      <p:ext uri="{BB962C8B-B14F-4D97-AF65-F5344CB8AC3E}">
        <p14:creationId xmlns:p14="http://schemas.microsoft.com/office/powerpoint/2010/main" val="222491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57A81-DEF9-4B57-AC08-20326D7F815B}" type="slidenum">
              <a:rPr lang="en-GB" smtClean="0"/>
              <a:pPr/>
              <a:t>18</a:t>
            </a:fld>
            <a:endParaRPr lang="en-GB" dirty="0"/>
          </a:p>
        </p:txBody>
      </p:sp>
    </p:spTree>
    <p:extLst>
      <p:ext uri="{BB962C8B-B14F-4D97-AF65-F5344CB8AC3E}">
        <p14:creationId xmlns:p14="http://schemas.microsoft.com/office/powerpoint/2010/main" val="2166299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307975"/>
            <a:ext cx="5295900" cy="2978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57A81-DEF9-4B57-AC08-20326D7F815B}" type="slidenum">
              <a:rPr lang="en-GB" smtClean="0"/>
              <a:pPr/>
              <a:t>21</a:t>
            </a:fld>
            <a:endParaRPr lang="en-GB" dirty="0"/>
          </a:p>
        </p:txBody>
      </p:sp>
    </p:spTree>
    <p:extLst>
      <p:ext uri="{BB962C8B-B14F-4D97-AF65-F5344CB8AC3E}">
        <p14:creationId xmlns:p14="http://schemas.microsoft.com/office/powerpoint/2010/main" val="4186129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307975"/>
            <a:ext cx="5295900" cy="2978150"/>
          </a:xfrm>
        </p:spPr>
      </p:sp>
      <p:sp>
        <p:nvSpPr>
          <p:cNvPr id="4" name="Slide Number Placeholder 3"/>
          <p:cNvSpPr>
            <a:spLocks noGrp="1"/>
          </p:cNvSpPr>
          <p:nvPr>
            <p:ph type="sldNum" sz="quarter" idx="5"/>
          </p:nvPr>
        </p:nvSpPr>
        <p:spPr/>
        <p:txBody>
          <a:bodyPr/>
          <a:lstStyle/>
          <a:p>
            <a:fld id="{46427667-423C-438E-9B96-7599005D9901}" type="slidenum">
              <a:rPr lang="en-US" smtClean="0"/>
              <a:t>25</a:t>
            </a:fld>
            <a:endParaRPr lang="en-US" dirty="0"/>
          </a:p>
        </p:txBody>
      </p:sp>
      <p:sp>
        <p:nvSpPr>
          <p:cNvPr id="5" name="Notes Placeholder 4">
            <a:extLst>
              <a:ext uri="{FF2B5EF4-FFF2-40B4-BE49-F238E27FC236}">
                <a16:creationId xmlns:a16="http://schemas.microsoft.com/office/drawing/2014/main" id="{6680E2C4-1E84-ECFE-36D1-F6884581D582}"/>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065968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8" name="Picture 17" descr="Shape&#10;&#10;Description automatically generated">
            <a:extLst>
              <a:ext uri="{FF2B5EF4-FFF2-40B4-BE49-F238E27FC236}">
                <a16:creationId xmlns:a16="http://schemas.microsoft.com/office/drawing/2014/main" id="{D026410B-0595-DBC9-5C35-32D9F915622B}"/>
              </a:ext>
            </a:extLst>
          </p:cNvPr>
          <p:cNvPicPr>
            <a:picLocks noChangeAspect="1"/>
          </p:cNvPicPr>
          <p:nvPr userDrawn="1"/>
        </p:nvPicPr>
        <p:blipFill rotWithShape="1">
          <a:blip r:embed="rId3">
            <a:duotone>
              <a:prstClr val="black"/>
              <a:schemeClr val="tx2">
                <a:tint val="45000"/>
                <a:satMod val="400000"/>
              </a:schemeClr>
            </a:duotone>
            <a:alphaModFix amt="50000"/>
          </a:blip>
          <a:srcRect r="15263" b="8703"/>
          <a:stretch/>
        </p:blipFill>
        <p:spPr>
          <a:xfrm rot="10800000" flipH="1">
            <a:off x="9672085" y="155501"/>
            <a:ext cx="2519915" cy="2373995"/>
          </a:xfrm>
          <a:prstGeom prst="rect">
            <a:avLst/>
          </a:prstGeom>
        </p:spPr>
      </p:pic>
      <p:pic>
        <p:nvPicPr>
          <p:cNvPr id="17" name="Picture 16" descr="Shape&#10;&#10;Description automatically generated">
            <a:extLst>
              <a:ext uri="{FF2B5EF4-FFF2-40B4-BE49-F238E27FC236}">
                <a16:creationId xmlns:a16="http://schemas.microsoft.com/office/drawing/2014/main" id="{D49E98D1-9037-6759-832E-95653AF3DAFC}"/>
              </a:ext>
            </a:extLst>
          </p:cNvPr>
          <p:cNvPicPr>
            <a:picLocks noChangeAspect="1"/>
          </p:cNvPicPr>
          <p:nvPr userDrawn="1"/>
        </p:nvPicPr>
        <p:blipFill rotWithShape="1">
          <a:blip r:embed="rId3">
            <a:duotone>
              <a:prstClr val="black"/>
              <a:schemeClr val="tx2">
                <a:tint val="45000"/>
                <a:satMod val="400000"/>
              </a:schemeClr>
            </a:duotone>
            <a:alphaModFix amt="50000"/>
          </a:blip>
          <a:srcRect r="15263" b="8703"/>
          <a:stretch/>
        </p:blipFill>
        <p:spPr>
          <a:xfrm flipH="1">
            <a:off x="-1" y="5150123"/>
            <a:ext cx="1812851" cy="1707875"/>
          </a:xfrm>
          <a:prstGeom prst="rect">
            <a:avLst/>
          </a:prstGeom>
        </p:spPr>
      </p:pic>
      <p:sp>
        <p:nvSpPr>
          <p:cNvPr id="7" name="Date Placeholder 6">
            <a:extLst>
              <a:ext uri="{FF2B5EF4-FFF2-40B4-BE49-F238E27FC236}">
                <a16:creationId xmlns:a16="http://schemas.microsoft.com/office/drawing/2014/main" id="{F002CC1A-50FF-4A50-8660-D325E3429D98}"/>
              </a:ext>
            </a:extLst>
          </p:cNvPr>
          <p:cNvSpPr>
            <a:spLocks noGrp="1"/>
          </p:cNvSpPr>
          <p:nvPr>
            <p:ph type="dt" sz="half" idx="20"/>
          </p:nvPr>
        </p:nvSpPr>
        <p:spPr/>
        <p:txBody>
          <a:bodyPr/>
          <a:lstStyle>
            <a:lvl1pPr>
              <a:lnSpc>
                <a:spcPct val="100000"/>
              </a:lnSpc>
              <a:defRPr/>
            </a:lvl1pPr>
          </a:lstStyle>
          <a:p>
            <a:endParaRPr lang="en-GB" dirty="0"/>
          </a:p>
        </p:txBody>
      </p:sp>
      <p:sp>
        <p:nvSpPr>
          <p:cNvPr id="10" name="Slide Number Placeholder 9">
            <a:extLst>
              <a:ext uri="{FF2B5EF4-FFF2-40B4-BE49-F238E27FC236}">
                <a16:creationId xmlns:a16="http://schemas.microsoft.com/office/drawing/2014/main" id="{7E938F29-84D5-4449-9358-343332B4BEF7}"/>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dirty="0"/>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1955800" y="6200775"/>
            <a:ext cx="8181975" cy="657224"/>
          </a:xfrm>
          <a:prstGeom prst="rect">
            <a:avLst/>
          </a:prstGeom>
        </p:spPr>
        <p:txBody>
          <a:bodyPr anchor="b" anchorCtr="0">
            <a:noAutofit/>
          </a:bodyPr>
          <a:lstStyle>
            <a:lvl1pPr>
              <a:lnSpc>
                <a:spcPct val="100000"/>
              </a:lnSpc>
              <a:spcAft>
                <a:spcPts val="300"/>
              </a:spcAft>
              <a:buNone/>
              <a:defRPr sz="800"/>
            </a:lvl1pPr>
          </a:lstStyle>
          <a:p>
            <a:pPr lvl="0"/>
            <a:r>
              <a:rPr lang="en-US"/>
              <a:t>Footnotes</a:t>
            </a:r>
          </a:p>
        </p:txBody>
      </p:sp>
      <p:sp>
        <p:nvSpPr>
          <p:cNvPr id="3" name="Title 2">
            <a:extLst>
              <a:ext uri="{FF2B5EF4-FFF2-40B4-BE49-F238E27FC236}">
                <a16:creationId xmlns:a16="http://schemas.microsoft.com/office/drawing/2014/main" id="{77C02156-DD30-A083-8A6D-00DDD7E59604}"/>
              </a:ext>
            </a:extLst>
          </p:cNvPr>
          <p:cNvSpPr>
            <a:spLocks noGrp="1"/>
          </p:cNvSpPr>
          <p:nvPr>
            <p:ph type="title"/>
          </p:nvPr>
        </p:nvSpPr>
        <p:spPr/>
        <p:txBody>
          <a:bodyPr/>
          <a:lstStyle/>
          <a:p>
            <a:r>
              <a:rPr lang="en-US"/>
              <a:t>Click to edit Master title style</a:t>
            </a:r>
            <a:endParaRPr lang="cy-GB"/>
          </a:p>
        </p:txBody>
      </p:sp>
      <p:sp>
        <p:nvSpPr>
          <p:cNvPr id="15" name="Content Placeholder 14">
            <a:extLst>
              <a:ext uri="{FF2B5EF4-FFF2-40B4-BE49-F238E27FC236}">
                <a16:creationId xmlns:a16="http://schemas.microsoft.com/office/drawing/2014/main" id="{F5914478-792C-BF87-AEC1-CBA3067EBF2A}"/>
              </a:ext>
            </a:extLst>
          </p:cNvPr>
          <p:cNvSpPr>
            <a:spLocks noGrp="1"/>
          </p:cNvSpPr>
          <p:nvPr>
            <p:ph sz="quarter" idx="112"/>
          </p:nvPr>
        </p:nvSpPr>
        <p:spPr>
          <a:xfrm>
            <a:off x="407988" y="1557338"/>
            <a:ext cx="11376025" cy="4643437"/>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y-GB"/>
          </a:p>
        </p:txBody>
      </p:sp>
    </p:spTree>
    <p:custDataLst>
      <p:tags r:id="rId1"/>
    </p:custDataLst>
    <p:extLst>
      <p:ext uri="{BB962C8B-B14F-4D97-AF65-F5344CB8AC3E}">
        <p14:creationId xmlns:p14="http://schemas.microsoft.com/office/powerpoint/2010/main" val="3983713331"/>
      </p:ext>
    </p:extLst>
  </p:cSld>
  <p:clrMapOvr>
    <a:masterClrMapping/>
  </p:clrMapOvr>
  <p:extLst>
    <p:ext uri="{DCECCB84-F9BA-43D5-87BE-67443E8EF086}">
      <p15:sldGuideLst xmlns:p15="http://schemas.microsoft.com/office/powerpoint/2012/main">
        <p15:guide id="1" pos="1391" userDrawn="1">
          <p15:clr>
            <a:srgbClr val="A4A3A4"/>
          </p15:clr>
        </p15:guide>
        <p15:guide id="2" pos="1463" userDrawn="1">
          <p15:clr>
            <a:srgbClr val="A4A3A4"/>
          </p15:clr>
        </p15:guide>
        <p15:guide id="3" pos="2598" userDrawn="1">
          <p15:clr>
            <a:srgbClr val="A4A3A4"/>
          </p15:clr>
        </p15:guide>
        <p15:guide id="4" pos="2669" userDrawn="1">
          <p15:clr>
            <a:srgbClr val="A4A3A4"/>
          </p15:clr>
        </p15:guide>
        <p15:guide id="5" pos="3804" userDrawn="1">
          <p15:clr>
            <a:srgbClr val="A4A3A4"/>
          </p15:clr>
        </p15:guide>
        <p15:guide id="6" pos="3876" userDrawn="1">
          <p15:clr>
            <a:srgbClr val="A4A3A4"/>
          </p15:clr>
        </p15:guide>
        <p15:guide id="7" pos="5009" userDrawn="1">
          <p15:clr>
            <a:srgbClr val="A4A3A4"/>
          </p15:clr>
        </p15:guide>
        <p15:guide id="8" pos="5082" userDrawn="1">
          <p15:clr>
            <a:srgbClr val="A4A3A4"/>
          </p15:clr>
        </p15:guide>
        <p15:guide id="9" pos="6215" userDrawn="1">
          <p15:clr>
            <a:srgbClr val="A4A3A4"/>
          </p15:clr>
        </p15:guide>
        <p15:guide id="10" pos="6288" userDrawn="1">
          <p15:clr>
            <a:srgbClr val="A4A3A4"/>
          </p15:clr>
        </p15:guide>
        <p15:guide id="11" orient="horz" pos="890" userDrawn="1">
          <p15:clr>
            <a:srgbClr val="C35EA4"/>
          </p15:clr>
        </p15:guide>
        <p15:guide id="12" orient="horz" pos="981"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 1-Line Header w Sub">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564490" y="2057400"/>
            <a:ext cx="11075458" cy="3778936"/>
          </a:xfrm>
        </p:spPr>
        <p:txBody>
          <a:bodyPr/>
          <a:lstStyle>
            <a:lvl1pPr>
              <a:spcBef>
                <a:spcPts val="750"/>
              </a:spcBef>
              <a:defRPr/>
            </a:lvl1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636566C1-ADFF-4A40-B0B1-FF8A91EAFFD0}"/>
              </a:ext>
            </a:extLst>
          </p:cNvPr>
          <p:cNvSpPr>
            <a:spLocks noGrp="1"/>
          </p:cNvSpPr>
          <p:nvPr>
            <p:ph type="ftr" sz="quarter" idx="13"/>
          </p:nvPr>
        </p:nvSpPr>
        <p:spPr>
          <a:xfrm>
            <a:off x="7569118" y="6477000"/>
            <a:ext cx="3644371" cy="152400"/>
          </a:xfrm>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93746628-961C-B745-AD23-1071B3138E58}"/>
              </a:ext>
            </a:extLst>
          </p:cNvPr>
          <p:cNvSpPr>
            <a:spLocks noGrp="1"/>
          </p:cNvSpPr>
          <p:nvPr>
            <p:ph type="sldNum" sz="quarter" idx="14"/>
          </p:nvPr>
        </p:nvSpPr>
        <p:spPr>
          <a:xfrm>
            <a:off x="11292289" y="6477000"/>
            <a:ext cx="420940" cy="152400"/>
          </a:xfrm>
        </p:spPr>
        <p:txBody>
          <a:bodyPr/>
          <a:lstStyle>
            <a:lvl1pPr>
              <a:defRPr>
                <a:solidFill>
                  <a:schemeClr val="bg1"/>
                </a:solidFill>
              </a:defRPr>
            </a:lvl1pPr>
          </a:lstStyle>
          <a:p>
            <a:fld id="{B5AF5685-0041-EE47-908D-CBF7B3B5840B}" type="slidenum">
              <a:rPr lang="en-US" smtClean="0"/>
              <a:pPr/>
              <a:t>‹#›</a:t>
            </a:fld>
            <a:endParaRPr lang="en-US" dirty="0"/>
          </a:p>
        </p:txBody>
      </p:sp>
      <p:pic>
        <p:nvPicPr>
          <p:cNvPr id="13" name="Picture 12" descr="A picture containing drawing&#10;&#10;Description automatically generated">
            <a:extLst>
              <a:ext uri="{FF2B5EF4-FFF2-40B4-BE49-F238E27FC236}">
                <a16:creationId xmlns:a16="http://schemas.microsoft.com/office/drawing/2014/main" id="{58C6DF3B-07BA-294F-8A06-50C822D90980}"/>
              </a:ext>
            </a:extLst>
          </p:cNvPr>
          <p:cNvPicPr>
            <a:picLocks noChangeAspect="1"/>
          </p:cNvPicPr>
          <p:nvPr userDrawn="1"/>
        </p:nvPicPr>
        <p:blipFill>
          <a:blip r:embed="rId2"/>
          <a:stretch>
            <a:fillRect/>
          </a:stretch>
        </p:blipFill>
        <p:spPr>
          <a:xfrm>
            <a:off x="838200" y="6298275"/>
            <a:ext cx="1352278" cy="357450"/>
          </a:xfrm>
          <a:prstGeom prst="rect">
            <a:avLst/>
          </a:prstGeom>
        </p:spPr>
      </p:pic>
      <p:sp>
        <p:nvSpPr>
          <p:cNvPr id="7" name="Slide Number Placeholder 5">
            <a:extLst>
              <a:ext uri="{FF2B5EF4-FFF2-40B4-BE49-F238E27FC236}">
                <a16:creationId xmlns:a16="http://schemas.microsoft.com/office/drawing/2014/main" id="{79427EFB-8BF1-4355-A1DA-995B5F92FD33}"/>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16ABE9-F019-4B9E-835B-717A00A8B10B}" type="slidenum">
              <a:rPr lang="en-US" smtClean="0"/>
              <a:pPr/>
              <a:t>‹#›</a:t>
            </a:fld>
            <a:endParaRPr lang="en-US" dirty="0"/>
          </a:p>
        </p:txBody>
      </p:sp>
    </p:spTree>
    <p:extLst>
      <p:ext uri="{BB962C8B-B14F-4D97-AF65-F5344CB8AC3E}">
        <p14:creationId xmlns:p14="http://schemas.microsoft.com/office/powerpoint/2010/main" val="121899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16AD5E-1B1F-4179-9C85-BC1630DFA83F}" type="slidenum">
              <a:rPr lang="en-US" smtClean="0"/>
              <a:t>‹#›</a:t>
            </a:fld>
            <a:endParaRPr lang="en-US" dirty="0"/>
          </a:p>
        </p:txBody>
      </p:sp>
    </p:spTree>
    <p:extLst>
      <p:ext uri="{BB962C8B-B14F-4D97-AF65-F5344CB8AC3E}">
        <p14:creationId xmlns:p14="http://schemas.microsoft.com/office/powerpoint/2010/main" val="2817362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601" y="6381270"/>
            <a:ext cx="2844800" cy="365125"/>
          </a:xfrm>
          <a:prstGeom prst="rect">
            <a:avLst/>
          </a:prstGeom>
        </p:spPr>
        <p:txBody>
          <a:bodyPr/>
          <a:lstStyle/>
          <a:p>
            <a:endParaRPr lang="en-US" dirty="0"/>
          </a:p>
        </p:txBody>
      </p:sp>
      <p:sp>
        <p:nvSpPr>
          <p:cNvPr id="5" name="Slide Number Placeholder 9"/>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95ADB-89FE-458C-8650-235F71BCECD9}" type="slidenum">
              <a:rPr lang="en-US" smtClean="0"/>
              <a:t>‹#›</a:t>
            </a:fld>
            <a:endParaRPr lang="en-US" dirty="0"/>
          </a:p>
        </p:txBody>
      </p:sp>
      <p:sp>
        <p:nvSpPr>
          <p:cNvPr id="4" name="Slide Number Placeholder 9"/>
          <p:cNvSpPr txBox="1">
            <a:spLocks/>
          </p:cNvSpPr>
          <p:nvPr userDrawn="1"/>
        </p:nvSpPr>
        <p:spPr>
          <a:xfrm>
            <a:off x="8813800" y="65087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95ADB-89FE-458C-8650-235F71BCECD9}" type="slidenum">
              <a:rPr lang="en-US" sz="1200" smtClean="0"/>
              <a:pPr/>
              <a:t>‹#›</a:t>
            </a:fld>
            <a:endParaRPr lang="en-US" sz="1200" dirty="0"/>
          </a:p>
        </p:txBody>
      </p:sp>
    </p:spTree>
    <p:extLst>
      <p:ext uri="{BB962C8B-B14F-4D97-AF65-F5344CB8AC3E}">
        <p14:creationId xmlns:p14="http://schemas.microsoft.com/office/powerpoint/2010/main" val="772056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F8A9-B435-DA49-4F1C-9F2D9D1ADC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9A5DE3-35C9-A0EF-9C42-0086C76CA3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102FC0-93B0-7248-2AFC-F4EDB32B3CD3}"/>
              </a:ext>
            </a:extLst>
          </p:cNvPr>
          <p:cNvSpPr>
            <a:spLocks noGrp="1"/>
          </p:cNvSpPr>
          <p:nvPr>
            <p:ph type="dt" sz="half" idx="10"/>
          </p:nvPr>
        </p:nvSpPr>
        <p:spPr/>
        <p:txBody>
          <a:bodyPr/>
          <a:lstStyle/>
          <a:p>
            <a:fld id="{2D445D05-D78C-4AAD-BE82-CE31A689ECC6}" type="datetimeFigureOut">
              <a:rPr lang="en-US" smtClean="0"/>
              <a:t>11/15/2023</a:t>
            </a:fld>
            <a:endParaRPr lang="en-US"/>
          </a:p>
        </p:txBody>
      </p:sp>
      <p:sp>
        <p:nvSpPr>
          <p:cNvPr id="5" name="Footer Placeholder 4">
            <a:extLst>
              <a:ext uri="{FF2B5EF4-FFF2-40B4-BE49-F238E27FC236}">
                <a16:creationId xmlns:a16="http://schemas.microsoft.com/office/drawing/2014/main" id="{A72C53F6-DD6C-BF27-1048-4CB44ACA7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BDF58-2490-E8AE-8D72-D58BB56B0A43}"/>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723139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1598-9CBA-69E4-C9C4-5FA2CDDFC6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9A66F6-FC8F-69EB-7E55-EF7E7C84B1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80A937-7DCD-3C3E-9168-E54028E713AA}"/>
              </a:ext>
            </a:extLst>
          </p:cNvPr>
          <p:cNvSpPr>
            <a:spLocks noGrp="1"/>
          </p:cNvSpPr>
          <p:nvPr>
            <p:ph type="dt" sz="half" idx="10"/>
          </p:nvPr>
        </p:nvSpPr>
        <p:spPr/>
        <p:txBody>
          <a:bodyPr/>
          <a:lstStyle/>
          <a:p>
            <a:fld id="{2D445D05-D78C-4AAD-BE82-CE31A689ECC6}" type="datetimeFigureOut">
              <a:rPr lang="en-US" smtClean="0"/>
              <a:t>11/15/2023</a:t>
            </a:fld>
            <a:endParaRPr lang="en-US"/>
          </a:p>
        </p:txBody>
      </p:sp>
      <p:sp>
        <p:nvSpPr>
          <p:cNvPr id="5" name="Footer Placeholder 4">
            <a:extLst>
              <a:ext uri="{FF2B5EF4-FFF2-40B4-BE49-F238E27FC236}">
                <a16:creationId xmlns:a16="http://schemas.microsoft.com/office/drawing/2014/main" id="{DA416D1F-8CD1-D660-77B7-1700ED73A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8A0CEE-E345-A479-8528-11BBA794DF78}"/>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3444209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5D6B-E18B-E4AF-FE33-9A66C40B98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2AB2B7-C0A6-234A-4802-C3BFD613A6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DC4506-DE98-062D-2662-D702BF862F4F}"/>
              </a:ext>
            </a:extLst>
          </p:cNvPr>
          <p:cNvSpPr>
            <a:spLocks noGrp="1"/>
          </p:cNvSpPr>
          <p:nvPr>
            <p:ph type="dt" sz="half" idx="10"/>
          </p:nvPr>
        </p:nvSpPr>
        <p:spPr/>
        <p:txBody>
          <a:bodyPr/>
          <a:lstStyle/>
          <a:p>
            <a:fld id="{2D445D05-D78C-4AAD-BE82-CE31A689ECC6}" type="datetimeFigureOut">
              <a:rPr lang="en-US" smtClean="0"/>
              <a:t>11/15/2023</a:t>
            </a:fld>
            <a:endParaRPr lang="en-US"/>
          </a:p>
        </p:txBody>
      </p:sp>
      <p:sp>
        <p:nvSpPr>
          <p:cNvPr id="5" name="Footer Placeholder 4">
            <a:extLst>
              <a:ext uri="{FF2B5EF4-FFF2-40B4-BE49-F238E27FC236}">
                <a16:creationId xmlns:a16="http://schemas.microsoft.com/office/drawing/2014/main" id="{E882BAA9-CC81-5353-91D0-767017986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0978B-46C9-8D09-6DED-948183394B12}"/>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1632791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6D73A-36AB-E265-919D-702124F7BA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25DAB5-CA4F-40D1-D2F1-EC9FDF4ED1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4D95D9-5780-1F60-AB52-DD2EE17B4A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A3F488-7C54-B4F8-E35B-7529877DC13C}"/>
              </a:ext>
            </a:extLst>
          </p:cNvPr>
          <p:cNvSpPr>
            <a:spLocks noGrp="1"/>
          </p:cNvSpPr>
          <p:nvPr>
            <p:ph type="dt" sz="half" idx="10"/>
          </p:nvPr>
        </p:nvSpPr>
        <p:spPr/>
        <p:txBody>
          <a:bodyPr/>
          <a:lstStyle/>
          <a:p>
            <a:fld id="{2D445D05-D78C-4AAD-BE82-CE31A689ECC6}" type="datetimeFigureOut">
              <a:rPr lang="en-US" smtClean="0"/>
              <a:t>11/15/2023</a:t>
            </a:fld>
            <a:endParaRPr lang="en-US"/>
          </a:p>
        </p:txBody>
      </p:sp>
      <p:sp>
        <p:nvSpPr>
          <p:cNvPr id="6" name="Footer Placeholder 5">
            <a:extLst>
              <a:ext uri="{FF2B5EF4-FFF2-40B4-BE49-F238E27FC236}">
                <a16:creationId xmlns:a16="http://schemas.microsoft.com/office/drawing/2014/main" id="{4E167D7C-3A56-E470-A863-6BA7AA589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430D5-9E28-158A-D022-8F7266DF8040}"/>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3657431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CF5AB-BC41-7B64-152F-D45FC20466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FFF28D-4768-E6E8-71F3-637D28393F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2F5065-F32B-E160-AD02-5433534F42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859FC3-BB7A-E82E-67AF-7A4A0DA312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0C6A6-25B7-6E20-2140-B733C9700F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5D1867-75E4-31B5-67E5-97B6D9E3C222}"/>
              </a:ext>
            </a:extLst>
          </p:cNvPr>
          <p:cNvSpPr>
            <a:spLocks noGrp="1"/>
          </p:cNvSpPr>
          <p:nvPr>
            <p:ph type="dt" sz="half" idx="10"/>
          </p:nvPr>
        </p:nvSpPr>
        <p:spPr/>
        <p:txBody>
          <a:bodyPr/>
          <a:lstStyle/>
          <a:p>
            <a:fld id="{2D445D05-D78C-4AAD-BE82-CE31A689ECC6}" type="datetimeFigureOut">
              <a:rPr lang="en-US" smtClean="0"/>
              <a:t>11/15/2023</a:t>
            </a:fld>
            <a:endParaRPr lang="en-US"/>
          </a:p>
        </p:txBody>
      </p:sp>
      <p:sp>
        <p:nvSpPr>
          <p:cNvPr id="8" name="Footer Placeholder 7">
            <a:extLst>
              <a:ext uri="{FF2B5EF4-FFF2-40B4-BE49-F238E27FC236}">
                <a16:creationId xmlns:a16="http://schemas.microsoft.com/office/drawing/2014/main" id="{53E83C98-DD2F-2C98-76C6-8D78E1A4F1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B4E81A-D4A8-EAA0-7350-D81591DDF831}"/>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3330358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6E4FB-EC6D-32D3-3659-7FDDF109AF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CE1825-8101-59BA-A6ED-0390A3BEA2BE}"/>
              </a:ext>
            </a:extLst>
          </p:cNvPr>
          <p:cNvSpPr>
            <a:spLocks noGrp="1"/>
          </p:cNvSpPr>
          <p:nvPr>
            <p:ph type="dt" sz="half" idx="10"/>
          </p:nvPr>
        </p:nvSpPr>
        <p:spPr/>
        <p:txBody>
          <a:bodyPr/>
          <a:lstStyle/>
          <a:p>
            <a:fld id="{2D445D05-D78C-4AAD-BE82-CE31A689ECC6}" type="datetimeFigureOut">
              <a:rPr lang="en-US" smtClean="0"/>
              <a:t>11/15/2023</a:t>
            </a:fld>
            <a:endParaRPr lang="en-US"/>
          </a:p>
        </p:txBody>
      </p:sp>
      <p:sp>
        <p:nvSpPr>
          <p:cNvPr id="4" name="Footer Placeholder 3">
            <a:extLst>
              <a:ext uri="{FF2B5EF4-FFF2-40B4-BE49-F238E27FC236}">
                <a16:creationId xmlns:a16="http://schemas.microsoft.com/office/drawing/2014/main" id="{82A93629-6725-6516-4CCA-C8792B1B84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6CB00E-6BBB-8D5C-A5D6-0F029FAB7813}"/>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756174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C6DEB7-FE4C-42DD-4BFD-FD0817580D56}"/>
              </a:ext>
            </a:extLst>
          </p:cNvPr>
          <p:cNvSpPr>
            <a:spLocks noGrp="1"/>
          </p:cNvSpPr>
          <p:nvPr>
            <p:ph type="dt" sz="half" idx="10"/>
          </p:nvPr>
        </p:nvSpPr>
        <p:spPr/>
        <p:txBody>
          <a:bodyPr/>
          <a:lstStyle/>
          <a:p>
            <a:fld id="{2D445D05-D78C-4AAD-BE82-CE31A689ECC6}" type="datetimeFigureOut">
              <a:rPr lang="en-US" smtClean="0"/>
              <a:t>11/15/2023</a:t>
            </a:fld>
            <a:endParaRPr lang="en-US"/>
          </a:p>
        </p:txBody>
      </p:sp>
      <p:sp>
        <p:nvSpPr>
          <p:cNvPr id="3" name="Footer Placeholder 2">
            <a:extLst>
              <a:ext uri="{FF2B5EF4-FFF2-40B4-BE49-F238E27FC236}">
                <a16:creationId xmlns:a16="http://schemas.microsoft.com/office/drawing/2014/main" id="{5117566C-5B8D-818E-86E4-16881CA098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D51942-FBE0-4F16-A3B3-775A52684BB3}"/>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72921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descr="http://ww1.prweb.com/prfiles/2016/03/18/13278423/gI_87860_HPlogo.png">
            <a:extLst>
              <a:ext uri="{FF2B5EF4-FFF2-40B4-BE49-F238E27FC236}">
                <a16:creationId xmlns:a16="http://schemas.microsoft.com/office/drawing/2014/main" id="{CCF2FC50-3039-683F-6DCF-03AA8AD10A1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902" y="5939759"/>
            <a:ext cx="826156" cy="82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91814042"/>
      </p:ext>
    </p:extLst>
  </p:cSld>
  <p:clrMapOvr>
    <a:masterClrMapping/>
  </p:clrMapOvr>
  <p:extLst>
    <p:ext uri="{DCECCB84-F9BA-43D5-87BE-67443E8EF086}">
      <p15:sldGuideLst xmlns:p15="http://schemas.microsoft.com/office/powerpoint/2012/main">
        <p15:guide id="1" pos="1391" userDrawn="1">
          <p15:clr>
            <a:srgbClr val="A4A3A4"/>
          </p15:clr>
        </p15:guide>
        <p15:guide id="2" pos="1463" userDrawn="1">
          <p15:clr>
            <a:srgbClr val="A4A3A4"/>
          </p15:clr>
        </p15:guide>
        <p15:guide id="3" pos="2598" userDrawn="1">
          <p15:clr>
            <a:srgbClr val="A4A3A4"/>
          </p15:clr>
        </p15:guide>
        <p15:guide id="4" pos="2669" userDrawn="1">
          <p15:clr>
            <a:srgbClr val="A4A3A4"/>
          </p15:clr>
        </p15:guide>
        <p15:guide id="5" pos="3804" userDrawn="1">
          <p15:clr>
            <a:srgbClr val="A4A3A4"/>
          </p15:clr>
        </p15:guide>
        <p15:guide id="6" pos="3876" userDrawn="1">
          <p15:clr>
            <a:srgbClr val="A4A3A4"/>
          </p15:clr>
        </p15:guide>
        <p15:guide id="7" pos="5009" userDrawn="1">
          <p15:clr>
            <a:srgbClr val="A4A3A4"/>
          </p15:clr>
        </p15:guide>
        <p15:guide id="8" pos="5082" userDrawn="1">
          <p15:clr>
            <a:srgbClr val="A4A3A4"/>
          </p15:clr>
        </p15:guide>
        <p15:guide id="9" pos="6215" userDrawn="1">
          <p15:clr>
            <a:srgbClr val="A4A3A4"/>
          </p15:clr>
        </p15:guide>
        <p15:guide id="10" pos="6288" userDrawn="1">
          <p15:clr>
            <a:srgbClr val="A4A3A4"/>
          </p15:clr>
        </p15:guide>
        <p15:guide id="11" orient="horz" pos="890" userDrawn="1">
          <p15:clr>
            <a:srgbClr val="C35EA4"/>
          </p15:clr>
        </p15:guide>
        <p15:guide id="12" orient="horz" pos="981"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73C58-074A-B70D-450E-CA16E35D97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4DC58B-326C-CD33-AAFA-2B6E7005E381}"/>
              </a:ext>
            </a:extLst>
          </p:cNvPr>
          <p:cNvSpPr>
            <a:spLocks noGrp="1"/>
          </p:cNvSpPr>
          <p:nvPr>
            <p:ph type="dt" sz="half" idx="10"/>
          </p:nvPr>
        </p:nvSpPr>
        <p:spPr/>
        <p:txBody>
          <a:bodyPr/>
          <a:lstStyle/>
          <a:p>
            <a:fld id="{2D445D05-D78C-4AAD-BE82-CE31A689ECC6}" type="datetimeFigureOut">
              <a:rPr lang="en-US" smtClean="0"/>
              <a:t>11/15/2023</a:t>
            </a:fld>
            <a:endParaRPr lang="en-US"/>
          </a:p>
        </p:txBody>
      </p:sp>
      <p:sp>
        <p:nvSpPr>
          <p:cNvPr id="4" name="Footer Placeholder 3">
            <a:extLst>
              <a:ext uri="{FF2B5EF4-FFF2-40B4-BE49-F238E27FC236}">
                <a16:creationId xmlns:a16="http://schemas.microsoft.com/office/drawing/2014/main" id="{9821D13A-D6FC-289A-3677-F1A4B6D0AE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D23E0B-6E87-101E-8659-7EF1241FA56A}"/>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517304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2E9E9-CD9E-B61D-2783-E88A5DB89F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D70171-BDB0-93B9-3A0E-4E5B3F9B15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CEBF47-E62C-0355-9B6C-FF2E40CD5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82EF41-945B-365F-E733-73BEDC23656E}"/>
              </a:ext>
            </a:extLst>
          </p:cNvPr>
          <p:cNvSpPr>
            <a:spLocks noGrp="1"/>
          </p:cNvSpPr>
          <p:nvPr>
            <p:ph type="dt" sz="half" idx="10"/>
          </p:nvPr>
        </p:nvSpPr>
        <p:spPr/>
        <p:txBody>
          <a:bodyPr/>
          <a:lstStyle/>
          <a:p>
            <a:fld id="{2D445D05-D78C-4AAD-BE82-CE31A689ECC6}" type="datetimeFigureOut">
              <a:rPr lang="en-US" smtClean="0"/>
              <a:t>11/15/2023</a:t>
            </a:fld>
            <a:endParaRPr lang="en-US"/>
          </a:p>
        </p:txBody>
      </p:sp>
      <p:sp>
        <p:nvSpPr>
          <p:cNvPr id="6" name="Footer Placeholder 5">
            <a:extLst>
              <a:ext uri="{FF2B5EF4-FFF2-40B4-BE49-F238E27FC236}">
                <a16:creationId xmlns:a16="http://schemas.microsoft.com/office/drawing/2014/main" id="{2963E1C0-938E-9741-10FB-8BC02FEA4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9C508-900E-4E85-EA21-EDF0D96E6711}"/>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1289611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A87F-709A-C1D7-300F-8A8AF78131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D7A8F0-70F6-5FDD-B429-F4DDE8E2D9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01A4FE-7564-000B-1191-199A4627F2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B51993-E3C0-3B67-DACF-D39469C1087F}"/>
              </a:ext>
            </a:extLst>
          </p:cNvPr>
          <p:cNvSpPr>
            <a:spLocks noGrp="1"/>
          </p:cNvSpPr>
          <p:nvPr>
            <p:ph type="dt" sz="half" idx="10"/>
          </p:nvPr>
        </p:nvSpPr>
        <p:spPr/>
        <p:txBody>
          <a:bodyPr/>
          <a:lstStyle/>
          <a:p>
            <a:fld id="{2D445D05-D78C-4AAD-BE82-CE31A689ECC6}" type="datetimeFigureOut">
              <a:rPr lang="en-US" smtClean="0"/>
              <a:t>11/15/2023</a:t>
            </a:fld>
            <a:endParaRPr lang="en-US"/>
          </a:p>
        </p:txBody>
      </p:sp>
      <p:sp>
        <p:nvSpPr>
          <p:cNvPr id="6" name="Footer Placeholder 5">
            <a:extLst>
              <a:ext uri="{FF2B5EF4-FFF2-40B4-BE49-F238E27FC236}">
                <a16:creationId xmlns:a16="http://schemas.microsoft.com/office/drawing/2014/main" id="{27CBB546-3519-EA85-039C-1F455BEC9F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7613F-08EF-FB48-41B1-054A09F08E80}"/>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1414182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EB07F-D23D-190B-132A-3E756B79D4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12D7D9-4443-5B12-B642-A7DC03A3DE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CE131-B76C-85A6-7CD2-F4945B93A4E2}"/>
              </a:ext>
            </a:extLst>
          </p:cNvPr>
          <p:cNvSpPr>
            <a:spLocks noGrp="1"/>
          </p:cNvSpPr>
          <p:nvPr>
            <p:ph type="dt" sz="half" idx="10"/>
          </p:nvPr>
        </p:nvSpPr>
        <p:spPr/>
        <p:txBody>
          <a:bodyPr/>
          <a:lstStyle/>
          <a:p>
            <a:fld id="{2D445D05-D78C-4AAD-BE82-CE31A689ECC6}" type="datetimeFigureOut">
              <a:rPr lang="en-US" smtClean="0"/>
              <a:t>11/15/2023</a:t>
            </a:fld>
            <a:endParaRPr lang="en-US"/>
          </a:p>
        </p:txBody>
      </p:sp>
      <p:sp>
        <p:nvSpPr>
          <p:cNvPr id="5" name="Footer Placeholder 4">
            <a:extLst>
              <a:ext uri="{FF2B5EF4-FFF2-40B4-BE49-F238E27FC236}">
                <a16:creationId xmlns:a16="http://schemas.microsoft.com/office/drawing/2014/main" id="{531CBFED-30DD-9DAF-7C5F-8D6BE927B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DF740-89BD-9789-1170-7FCF388103DD}"/>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529664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23DD0C-EA6C-90C6-E423-34A83FB821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37553B-B7AE-F002-E779-927203859F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EA05F-BA5C-CF0A-0F32-3DCCCCE4FA05}"/>
              </a:ext>
            </a:extLst>
          </p:cNvPr>
          <p:cNvSpPr>
            <a:spLocks noGrp="1"/>
          </p:cNvSpPr>
          <p:nvPr>
            <p:ph type="dt" sz="half" idx="10"/>
          </p:nvPr>
        </p:nvSpPr>
        <p:spPr/>
        <p:txBody>
          <a:bodyPr/>
          <a:lstStyle/>
          <a:p>
            <a:fld id="{2D445D05-D78C-4AAD-BE82-CE31A689ECC6}" type="datetimeFigureOut">
              <a:rPr lang="en-US" smtClean="0"/>
              <a:t>11/15/2023</a:t>
            </a:fld>
            <a:endParaRPr lang="en-US"/>
          </a:p>
        </p:txBody>
      </p:sp>
      <p:sp>
        <p:nvSpPr>
          <p:cNvPr id="5" name="Footer Placeholder 4">
            <a:extLst>
              <a:ext uri="{FF2B5EF4-FFF2-40B4-BE49-F238E27FC236}">
                <a16:creationId xmlns:a16="http://schemas.microsoft.com/office/drawing/2014/main" id="{E1C3A2BE-A178-C4A9-E8AF-4DCB88E0C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F9245-622C-AB8F-5DE1-400D5190AC35}"/>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2195715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8" name="Picture 17" descr="Shape&#10;&#10;Description automatically generated">
            <a:extLst>
              <a:ext uri="{FF2B5EF4-FFF2-40B4-BE49-F238E27FC236}">
                <a16:creationId xmlns:a16="http://schemas.microsoft.com/office/drawing/2014/main" id="{D026410B-0595-DBC9-5C35-32D9F915622B}"/>
              </a:ext>
            </a:extLst>
          </p:cNvPr>
          <p:cNvPicPr>
            <a:picLocks noChangeAspect="1"/>
          </p:cNvPicPr>
          <p:nvPr userDrawn="1"/>
        </p:nvPicPr>
        <p:blipFill rotWithShape="1">
          <a:blip r:embed="rId3">
            <a:duotone>
              <a:prstClr val="black"/>
              <a:schemeClr val="tx2">
                <a:tint val="45000"/>
                <a:satMod val="400000"/>
              </a:schemeClr>
            </a:duotone>
            <a:alphaModFix amt="50000"/>
          </a:blip>
          <a:srcRect r="15263" b="8703"/>
          <a:stretch/>
        </p:blipFill>
        <p:spPr>
          <a:xfrm rot="10800000" flipH="1">
            <a:off x="9672085" y="155501"/>
            <a:ext cx="2519915" cy="2373995"/>
          </a:xfrm>
          <a:prstGeom prst="rect">
            <a:avLst/>
          </a:prstGeom>
        </p:spPr>
      </p:pic>
      <p:pic>
        <p:nvPicPr>
          <p:cNvPr id="17" name="Picture 16" descr="Shape&#10;&#10;Description automatically generated">
            <a:extLst>
              <a:ext uri="{FF2B5EF4-FFF2-40B4-BE49-F238E27FC236}">
                <a16:creationId xmlns:a16="http://schemas.microsoft.com/office/drawing/2014/main" id="{D49E98D1-9037-6759-832E-95653AF3DAFC}"/>
              </a:ext>
            </a:extLst>
          </p:cNvPr>
          <p:cNvPicPr>
            <a:picLocks noChangeAspect="1"/>
          </p:cNvPicPr>
          <p:nvPr userDrawn="1"/>
        </p:nvPicPr>
        <p:blipFill rotWithShape="1">
          <a:blip r:embed="rId3">
            <a:duotone>
              <a:prstClr val="black"/>
              <a:schemeClr val="tx2">
                <a:tint val="45000"/>
                <a:satMod val="400000"/>
              </a:schemeClr>
            </a:duotone>
            <a:alphaModFix amt="50000"/>
          </a:blip>
          <a:srcRect r="15263" b="8703"/>
          <a:stretch/>
        </p:blipFill>
        <p:spPr>
          <a:xfrm flipH="1">
            <a:off x="-1" y="5150123"/>
            <a:ext cx="1812851" cy="1707875"/>
          </a:xfrm>
          <a:prstGeom prst="rect">
            <a:avLst/>
          </a:prstGeom>
        </p:spPr>
      </p:pic>
      <p:sp>
        <p:nvSpPr>
          <p:cNvPr id="7" name="Date Placeholder 6">
            <a:extLst>
              <a:ext uri="{FF2B5EF4-FFF2-40B4-BE49-F238E27FC236}">
                <a16:creationId xmlns:a16="http://schemas.microsoft.com/office/drawing/2014/main" id="{F002CC1A-50FF-4A50-8660-D325E3429D98}"/>
              </a:ext>
            </a:extLst>
          </p:cNvPr>
          <p:cNvSpPr>
            <a:spLocks noGrp="1"/>
          </p:cNvSpPr>
          <p:nvPr>
            <p:ph type="dt" sz="half" idx="20"/>
          </p:nvPr>
        </p:nvSpPr>
        <p:spPr/>
        <p:txBody>
          <a:bodyPr/>
          <a:lstStyle>
            <a:lvl1pPr>
              <a:lnSpc>
                <a:spcPct val="100000"/>
              </a:lnSpc>
              <a:defRPr/>
            </a:lvl1pPr>
          </a:lstStyle>
          <a:p>
            <a:endParaRPr lang="en-GB"/>
          </a:p>
        </p:txBody>
      </p:sp>
      <p:sp>
        <p:nvSpPr>
          <p:cNvPr id="10" name="Slide Number Placeholder 9">
            <a:extLst>
              <a:ext uri="{FF2B5EF4-FFF2-40B4-BE49-F238E27FC236}">
                <a16:creationId xmlns:a16="http://schemas.microsoft.com/office/drawing/2014/main" id="{7E938F29-84D5-4449-9358-343332B4BEF7}"/>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1955800" y="6200775"/>
            <a:ext cx="8181975" cy="657224"/>
          </a:xfrm>
          <a:prstGeom prst="rect">
            <a:avLst/>
          </a:prstGeom>
        </p:spPr>
        <p:txBody>
          <a:bodyPr anchor="b" anchorCtr="0">
            <a:noAutofit/>
          </a:bodyPr>
          <a:lstStyle>
            <a:lvl1pPr>
              <a:lnSpc>
                <a:spcPct val="100000"/>
              </a:lnSpc>
              <a:spcAft>
                <a:spcPts val="300"/>
              </a:spcAft>
              <a:buNone/>
              <a:defRPr sz="800"/>
            </a:lvl1pPr>
          </a:lstStyle>
          <a:p>
            <a:pPr lvl="0"/>
            <a:r>
              <a:rPr lang="en-US"/>
              <a:t>Footnotes</a:t>
            </a:r>
          </a:p>
        </p:txBody>
      </p:sp>
      <p:sp>
        <p:nvSpPr>
          <p:cNvPr id="3" name="Title 2">
            <a:extLst>
              <a:ext uri="{FF2B5EF4-FFF2-40B4-BE49-F238E27FC236}">
                <a16:creationId xmlns:a16="http://schemas.microsoft.com/office/drawing/2014/main" id="{77C02156-DD30-A083-8A6D-00DDD7E59604}"/>
              </a:ext>
            </a:extLst>
          </p:cNvPr>
          <p:cNvSpPr>
            <a:spLocks noGrp="1"/>
          </p:cNvSpPr>
          <p:nvPr>
            <p:ph type="title"/>
          </p:nvPr>
        </p:nvSpPr>
        <p:spPr/>
        <p:txBody>
          <a:bodyPr/>
          <a:lstStyle/>
          <a:p>
            <a:r>
              <a:rPr lang="en-US"/>
              <a:t>Click to edit Master title style</a:t>
            </a:r>
            <a:endParaRPr lang="cy-GB"/>
          </a:p>
        </p:txBody>
      </p:sp>
      <p:sp>
        <p:nvSpPr>
          <p:cNvPr id="15" name="Content Placeholder 14">
            <a:extLst>
              <a:ext uri="{FF2B5EF4-FFF2-40B4-BE49-F238E27FC236}">
                <a16:creationId xmlns:a16="http://schemas.microsoft.com/office/drawing/2014/main" id="{F5914478-792C-BF87-AEC1-CBA3067EBF2A}"/>
              </a:ext>
            </a:extLst>
          </p:cNvPr>
          <p:cNvSpPr>
            <a:spLocks noGrp="1"/>
          </p:cNvSpPr>
          <p:nvPr>
            <p:ph sz="quarter" idx="112"/>
          </p:nvPr>
        </p:nvSpPr>
        <p:spPr>
          <a:xfrm>
            <a:off x="407988" y="1557338"/>
            <a:ext cx="11376025" cy="4643437"/>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y-GB"/>
          </a:p>
        </p:txBody>
      </p:sp>
    </p:spTree>
    <p:custDataLst>
      <p:tags r:id="rId1"/>
    </p:custDataLst>
    <p:extLst>
      <p:ext uri="{BB962C8B-B14F-4D97-AF65-F5344CB8AC3E}">
        <p14:creationId xmlns:p14="http://schemas.microsoft.com/office/powerpoint/2010/main" val="3949385781"/>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9"/>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95ADB-89FE-458C-8650-235F71BCECD9}" type="slidenum">
              <a:rPr lang="en-US" smtClean="0"/>
              <a:t>‹#›</a:t>
            </a:fld>
            <a:endParaRPr lang="en-US"/>
          </a:p>
        </p:txBody>
      </p:sp>
      <p:sp>
        <p:nvSpPr>
          <p:cNvPr id="6" name="Slide Number Placeholder 5"/>
          <p:cNvSpPr txBox="1">
            <a:spLocks/>
          </p:cNvSpPr>
          <p:nvPr userDrawn="1"/>
        </p:nvSpPr>
        <p:spPr>
          <a:xfrm>
            <a:off x="9133114" y="5198110"/>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ECD1A4-1624-6949-B8C9-024C085B7306}" type="slidenum">
              <a:rPr lang="en-US" smtClean="0"/>
              <a:pPr/>
              <a:t>‹#›</a:t>
            </a:fld>
            <a:endParaRPr lang="en-US"/>
          </a:p>
        </p:txBody>
      </p:sp>
    </p:spTree>
    <p:extLst>
      <p:ext uri="{BB962C8B-B14F-4D97-AF65-F5344CB8AC3E}">
        <p14:creationId xmlns:p14="http://schemas.microsoft.com/office/powerpoint/2010/main" val="1267639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133114" y="5198110"/>
            <a:ext cx="2743200" cy="365125"/>
          </a:xfrm>
          <a:prstGeom prst="rect">
            <a:avLst/>
          </a:prstGeom>
        </p:spPr>
        <p:txBody>
          <a:bodyPr/>
          <a:lstStyle>
            <a:lvl1pPr algn="r">
              <a:defRPr/>
            </a:lvl1pPr>
          </a:lstStyle>
          <a:p>
            <a:fld id="{ADECD1A4-1624-6949-B8C9-024C085B7306}" type="slidenum">
              <a:rPr lang="en-US" smtClean="0"/>
              <a:pPr/>
              <a:t>‹#›</a:t>
            </a:fld>
            <a:endParaRPr lang="en-US"/>
          </a:p>
        </p:txBody>
      </p:sp>
      <p:sp>
        <p:nvSpPr>
          <p:cNvPr id="7" name="Slide Number Placeholder 9"/>
          <p:cNvSpPr txBox="1">
            <a:spLocks/>
          </p:cNvSpPr>
          <p:nvPr userDrawn="1"/>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95ADB-89FE-458C-8650-235F71BCECD9}" type="slidenum">
              <a:rPr lang="en-US" smtClean="0"/>
              <a:pPr/>
              <a:t>‹#›</a:t>
            </a:fld>
            <a:endParaRPr lang="en-US"/>
          </a:p>
        </p:txBody>
      </p:sp>
    </p:spTree>
    <p:extLst>
      <p:ext uri="{BB962C8B-B14F-4D97-AF65-F5344CB8AC3E}">
        <p14:creationId xmlns:p14="http://schemas.microsoft.com/office/powerpoint/2010/main" val="442560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072154" y="5224236"/>
            <a:ext cx="2743200" cy="365125"/>
          </a:xfrm>
          <a:prstGeom prst="rect">
            <a:avLst/>
          </a:prstGeom>
        </p:spPr>
        <p:txBody>
          <a:bodyPr/>
          <a:lstStyle>
            <a:lvl1pPr algn="r">
              <a:defRPr/>
            </a:lvl1pPr>
          </a:lstStyle>
          <a:p>
            <a:fld id="{ADECD1A4-1624-6949-B8C9-024C085B7306}" type="slidenum">
              <a:rPr lang="en-US" smtClean="0"/>
              <a:pPr/>
              <a:t>‹#›</a:t>
            </a:fld>
            <a:endParaRPr lang="en-US"/>
          </a:p>
        </p:txBody>
      </p:sp>
    </p:spTree>
    <p:extLst>
      <p:ext uri="{BB962C8B-B14F-4D97-AF65-F5344CB8AC3E}">
        <p14:creationId xmlns:p14="http://schemas.microsoft.com/office/powerpoint/2010/main" val="2667056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194074" y="5232944"/>
            <a:ext cx="2743200" cy="365125"/>
          </a:xfrm>
          <a:prstGeom prst="rect">
            <a:avLst/>
          </a:prstGeom>
        </p:spPr>
        <p:txBody>
          <a:bodyPr/>
          <a:lstStyle>
            <a:lvl1pPr algn="r">
              <a:defRPr/>
            </a:lvl1pPr>
          </a:lstStyle>
          <a:p>
            <a:fld id="{ADECD1A4-1624-6949-B8C9-024C085B7306}" type="slidenum">
              <a:rPr lang="en-US" smtClean="0"/>
              <a:pPr/>
              <a:t>‹#›</a:t>
            </a:fld>
            <a:endParaRPr lang="en-US"/>
          </a:p>
        </p:txBody>
      </p:sp>
      <p:sp>
        <p:nvSpPr>
          <p:cNvPr id="8" name="Slide Number Placeholder 9"/>
          <p:cNvSpPr txBox="1">
            <a:spLocks/>
          </p:cNvSpPr>
          <p:nvPr userDrawn="1"/>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95ADB-89FE-458C-8650-235F71BCECD9}" type="slidenum">
              <a:rPr lang="en-US" smtClean="0"/>
              <a:pPr/>
              <a:t>‹#›</a:t>
            </a:fld>
            <a:endParaRPr lang="en-US"/>
          </a:p>
        </p:txBody>
      </p:sp>
    </p:spTree>
    <p:extLst>
      <p:ext uri="{BB962C8B-B14F-4D97-AF65-F5344CB8AC3E}">
        <p14:creationId xmlns:p14="http://schemas.microsoft.com/office/powerpoint/2010/main" val="276076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702D6-00A5-1A61-3B85-46E5A4A7DD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4500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089571" y="5241652"/>
            <a:ext cx="2743200" cy="365125"/>
          </a:xfrm>
          <a:prstGeom prst="rect">
            <a:avLst/>
          </a:prstGeom>
        </p:spPr>
        <p:txBody>
          <a:bodyPr/>
          <a:lstStyle>
            <a:lvl1pPr algn="r">
              <a:defRPr/>
            </a:lvl1pPr>
          </a:lstStyle>
          <a:p>
            <a:fld id="{ADECD1A4-1624-6949-B8C9-024C085B7306}" type="slidenum">
              <a:rPr lang="en-US" smtClean="0"/>
              <a:pPr/>
              <a:t>‹#›</a:t>
            </a:fld>
            <a:endParaRPr lang="en-US"/>
          </a:p>
        </p:txBody>
      </p:sp>
      <p:sp>
        <p:nvSpPr>
          <p:cNvPr id="10" name="Slide Number Placeholder 9"/>
          <p:cNvSpPr txBox="1">
            <a:spLocks/>
          </p:cNvSpPr>
          <p:nvPr userDrawn="1"/>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95ADB-89FE-458C-8650-235F71BCECD9}" type="slidenum">
              <a:rPr lang="en-US" smtClean="0"/>
              <a:pPr/>
              <a:t>‹#›</a:t>
            </a:fld>
            <a:endParaRPr lang="en-US"/>
          </a:p>
        </p:txBody>
      </p:sp>
    </p:spTree>
    <p:extLst>
      <p:ext uri="{BB962C8B-B14F-4D97-AF65-F5344CB8AC3E}">
        <p14:creationId xmlns:p14="http://schemas.microsoft.com/office/powerpoint/2010/main" val="2526137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281160" y="5224236"/>
            <a:ext cx="2743200" cy="365125"/>
          </a:xfrm>
          <a:prstGeom prst="rect">
            <a:avLst/>
          </a:prstGeom>
        </p:spPr>
        <p:txBody>
          <a:bodyPr/>
          <a:lstStyle>
            <a:lvl1pPr algn="r">
              <a:defRPr/>
            </a:lvl1pPr>
          </a:lstStyle>
          <a:p>
            <a:fld id="{ADECD1A4-1624-6949-B8C9-024C085B7306}" type="slidenum">
              <a:rPr lang="en-US" smtClean="0"/>
              <a:pPr/>
              <a:t>‹#›</a:t>
            </a:fld>
            <a:endParaRPr lang="en-US"/>
          </a:p>
        </p:txBody>
      </p:sp>
    </p:spTree>
    <p:extLst>
      <p:ext uri="{BB962C8B-B14F-4D97-AF65-F5344CB8AC3E}">
        <p14:creationId xmlns:p14="http://schemas.microsoft.com/office/powerpoint/2010/main" val="14241903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59240" y="5215527"/>
            <a:ext cx="2743200" cy="365125"/>
          </a:xfrm>
          <a:prstGeom prst="rect">
            <a:avLst/>
          </a:prstGeom>
        </p:spPr>
        <p:txBody>
          <a:bodyPr/>
          <a:lstStyle>
            <a:lvl1pPr algn="r">
              <a:defRPr/>
            </a:lvl1pPr>
          </a:lstStyle>
          <a:p>
            <a:fld id="{ADECD1A4-1624-6949-B8C9-024C085B7306}" type="slidenum">
              <a:rPr lang="en-US" smtClean="0"/>
              <a:pPr/>
              <a:t>‹#›</a:t>
            </a:fld>
            <a:endParaRPr lang="en-US"/>
          </a:p>
        </p:txBody>
      </p:sp>
    </p:spTree>
    <p:extLst>
      <p:ext uri="{BB962C8B-B14F-4D97-AF65-F5344CB8AC3E}">
        <p14:creationId xmlns:p14="http://schemas.microsoft.com/office/powerpoint/2010/main" val="3101983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15995" y="5198110"/>
            <a:ext cx="2743200" cy="365125"/>
          </a:xfrm>
          <a:prstGeom prst="rect">
            <a:avLst/>
          </a:prstGeom>
        </p:spPr>
        <p:txBody>
          <a:bodyPr/>
          <a:lstStyle>
            <a:lvl1pPr algn="r">
              <a:defRPr/>
            </a:lvl1pPr>
          </a:lstStyle>
          <a:p>
            <a:fld id="{ADECD1A4-1624-6949-B8C9-024C085B7306}" type="slidenum">
              <a:rPr lang="en-US" smtClean="0"/>
              <a:pPr/>
              <a:t>‹#›</a:t>
            </a:fld>
            <a:endParaRPr lang="en-US"/>
          </a:p>
        </p:txBody>
      </p:sp>
      <p:sp>
        <p:nvSpPr>
          <p:cNvPr id="8" name="Slide Number Placeholder 9"/>
          <p:cNvSpPr txBox="1">
            <a:spLocks/>
          </p:cNvSpPr>
          <p:nvPr userDrawn="1"/>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95ADB-89FE-458C-8650-235F71BCECD9}" type="slidenum">
              <a:rPr lang="en-US" smtClean="0"/>
              <a:pPr/>
              <a:t>‹#›</a:t>
            </a:fld>
            <a:endParaRPr lang="en-US"/>
          </a:p>
        </p:txBody>
      </p:sp>
    </p:spTree>
    <p:extLst>
      <p:ext uri="{BB962C8B-B14F-4D97-AF65-F5344CB8AC3E}">
        <p14:creationId xmlns:p14="http://schemas.microsoft.com/office/powerpoint/2010/main" val="3647980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194074" y="5346155"/>
            <a:ext cx="2743200" cy="365125"/>
          </a:xfrm>
          <a:prstGeom prst="rect">
            <a:avLst/>
          </a:prstGeom>
        </p:spPr>
        <p:txBody>
          <a:bodyPr/>
          <a:lstStyle>
            <a:lvl1pPr algn="r">
              <a:defRPr/>
            </a:lvl1pPr>
          </a:lstStyle>
          <a:p>
            <a:fld id="{ADECD1A4-1624-6949-B8C9-024C085B7306}" type="slidenum">
              <a:rPr lang="en-US" smtClean="0"/>
              <a:pPr/>
              <a:t>‹#›</a:t>
            </a:fld>
            <a:endParaRPr lang="en-US"/>
          </a:p>
        </p:txBody>
      </p:sp>
      <p:sp>
        <p:nvSpPr>
          <p:cNvPr id="8" name="Slide Number Placeholder 9"/>
          <p:cNvSpPr txBox="1">
            <a:spLocks/>
          </p:cNvSpPr>
          <p:nvPr userDrawn="1"/>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95ADB-89FE-458C-8650-235F71BCECD9}" type="slidenum">
              <a:rPr lang="en-US" smtClean="0"/>
              <a:pPr/>
              <a:t>‹#›</a:t>
            </a:fld>
            <a:endParaRPr lang="en-US"/>
          </a:p>
        </p:txBody>
      </p:sp>
    </p:spTree>
    <p:extLst>
      <p:ext uri="{BB962C8B-B14F-4D97-AF65-F5344CB8AC3E}">
        <p14:creationId xmlns:p14="http://schemas.microsoft.com/office/powerpoint/2010/main" val="1166326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098280" y="5285196"/>
            <a:ext cx="2743200" cy="365125"/>
          </a:xfrm>
          <a:prstGeom prst="rect">
            <a:avLst/>
          </a:prstGeom>
        </p:spPr>
        <p:txBody>
          <a:bodyPr/>
          <a:lstStyle>
            <a:lvl1pPr algn="r">
              <a:defRPr/>
            </a:lvl1pPr>
          </a:lstStyle>
          <a:p>
            <a:fld id="{ADECD1A4-1624-6949-B8C9-024C085B7306}" type="slidenum">
              <a:rPr lang="en-US" smtClean="0"/>
              <a:pPr/>
              <a:t>‹#›</a:t>
            </a:fld>
            <a:endParaRPr lang="en-US"/>
          </a:p>
        </p:txBody>
      </p:sp>
      <p:sp>
        <p:nvSpPr>
          <p:cNvPr id="7" name="Slide Number Placeholder 9"/>
          <p:cNvSpPr txBox="1">
            <a:spLocks/>
          </p:cNvSpPr>
          <p:nvPr userDrawn="1"/>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95ADB-89FE-458C-8650-235F71BCECD9}" type="slidenum">
              <a:rPr lang="en-US" smtClean="0"/>
              <a:pPr/>
              <a:t>‹#›</a:t>
            </a:fld>
            <a:endParaRPr lang="en-US"/>
          </a:p>
        </p:txBody>
      </p:sp>
    </p:spTree>
    <p:extLst>
      <p:ext uri="{BB962C8B-B14F-4D97-AF65-F5344CB8AC3E}">
        <p14:creationId xmlns:p14="http://schemas.microsoft.com/office/powerpoint/2010/main" val="33208424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167948" y="5267778"/>
            <a:ext cx="2743200" cy="365125"/>
          </a:xfrm>
          <a:prstGeom prst="rect">
            <a:avLst/>
          </a:prstGeom>
        </p:spPr>
        <p:txBody>
          <a:bodyPr/>
          <a:lstStyle>
            <a:lvl1pPr algn="r">
              <a:defRPr/>
            </a:lvl1pPr>
          </a:lstStyle>
          <a:p>
            <a:fld id="{ADECD1A4-1624-6949-B8C9-024C085B7306}" type="slidenum">
              <a:rPr lang="en-US" smtClean="0"/>
              <a:pPr/>
              <a:t>‹#›</a:t>
            </a:fld>
            <a:endParaRPr lang="en-US"/>
          </a:p>
        </p:txBody>
      </p:sp>
      <p:sp>
        <p:nvSpPr>
          <p:cNvPr id="7" name="Slide Number Placeholder 9"/>
          <p:cNvSpPr txBox="1">
            <a:spLocks/>
          </p:cNvSpPr>
          <p:nvPr userDrawn="1"/>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95ADB-89FE-458C-8650-235F71BCECD9}" type="slidenum">
              <a:rPr lang="en-US" smtClean="0"/>
              <a:pPr/>
              <a:t>‹#›</a:t>
            </a:fld>
            <a:endParaRPr lang="en-US"/>
          </a:p>
        </p:txBody>
      </p:sp>
    </p:spTree>
    <p:extLst>
      <p:ext uri="{BB962C8B-B14F-4D97-AF65-F5344CB8AC3E}">
        <p14:creationId xmlns:p14="http://schemas.microsoft.com/office/powerpoint/2010/main" val="239798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28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277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5"/>
            <a:ext cx="11376024" cy="4608000"/>
          </a:xfrm>
        </p:spPr>
        <p:txBody>
          <a:bodyPr>
            <a:noAutofit/>
          </a:bodyPr>
          <a:lstStyle>
            <a:lvl1pPr>
              <a:lnSpc>
                <a:spcPct val="100000"/>
              </a:lnSpc>
              <a:spcBef>
                <a:spcPts val="600"/>
              </a:spcBef>
              <a:spcAft>
                <a:spcPts val="600"/>
              </a:spcAft>
              <a:defRPr/>
            </a:lvl1pPr>
            <a:lvl2pPr marL="460800" indent="-228600">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 here. </a:t>
            </a:r>
            <a:br>
              <a:rPr lang="en-US"/>
            </a:br>
            <a:r>
              <a:rPr lang="en-US"/>
              <a:t>When pasting copy from other slides, be sure to right-click and choose ‘Keep text only’.</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02CC1A-50FF-4A50-8660-D325E3429D98}"/>
              </a:ext>
            </a:extLst>
          </p:cNvPr>
          <p:cNvSpPr>
            <a:spLocks noGrp="1"/>
          </p:cNvSpPr>
          <p:nvPr>
            <p:ph type="dt" sz="half" idx="20"/>
          </p:nvPr>
        </p:nvSpPr>
        <p:spPr/>
        <p:txBody>
          <a:bodyPr/>
          <a:lstStyle>
            <a:lvl1pPr>
              <a:lnSpc>
                <a:spcPct val="100000"/>
              </a:lnSpc>
              <a:defRPr/>
            </a:lvl1pPr>
          </a:lstStyle>
          <a:p>
            <a:endParaRPr lang="en-GB" dirty="0"/>
          </a:p>
        </p:txBody>
      </p:sp>
      <p:sp>
        <p:nvSpPr>
          <p:cNvPr id="10" name="Slide Number Placeholder 9">
            <a:extLst>
              <a:ext uri="{FF2B5EF4-FFF2-40B4-BE49-F238E27FC236}">
                <a16:creationId xmlns:a16="http://schemas.microsoft.com/office/drawing/2014/main" id="{7E938F29-84D5-4449-9358-343332B4BEF7}"/>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dirty="0"/>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4009280945"/>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9B03F247-4297-4973-90A3-0193475AC741}"/>
              </a:ext>
            </a:extLst>
          </p:cNvPr>
          <p:cNvSpPr>
            <a:spLocks noGrp="1"/>
          </p:cNvSpPr>
          <p:nvPr>
            <p:ph type="dt" sz="half" idx="10"/>
          </p:nvPr>
        </p:nvSpPr>
        <p:spPr/>
        <p:txBody>
          <a:bodyPr/>
          <a:lstStyle>
            <a:lvl1pPr>
              <a:lnSpc>
                <a:spcPct val="100000"/>
              </a:lnSpc>
              <a:defRPr/>
            </a:lvl1pPr>
          </a:lstStyle>
          <a:p>
            <a:endParaRPr lang="en-GB" dirty="0"/>
          </a:p>
        </p:txBody>
      </p:sp>
      <p:sp>
        <p:nvSpPr>
          <p:cNvPr id="11" name="Slide Number Placeholder 10">
            <a:extLst>
              <a:ext uri="{FF2B5EF4-FFF2-40B4-BE49-F238E27FC236}">
                <a16:creationId xmlns:a16="http://schemas.microsoft.com/office/drawing/2014/main" id="{E358DA9E-BDF5-4DC7-B478-434301DA6253}"/>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dirty="0"/>
          </a:p>
        </p:txBody>
      </p:sp>
      <p:sp>
        <p:nvSpPr>
          <p:cNvPr id="5" name="Text Placeholder 96">
            <a:extLst>
              <a:ext uri="{FF2B5EF4-FFF2-40B4-BE49-F238E27FC236}">
                <a16:creationId xmlns:a16="http://schemas.microsoft.com/office/drawing/2014/main" id="{5D317BC2-3CD5-4931-93AD-CC95F2C50D24}"/>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184385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8" name="Date Placeholder 7">
            <a:extLst>
              <a:ext uri="{FF2B5EF4-FFF2-40B4-BE49-F238E27FC236}">
                <a16:creationId xmlns:a16="http://schemas.microsoft.com/office/drawing/2014/main" id="{11075AA4-1FA9-4704-A587-D8E88C1D1EF9}"/>
              </a:ext>
            </a:extLst>
          </p:cNvPr>
          <p:cNvSpPr>
            <a:spLocks noGrp="1"/>
          </p:cNvSpPr>
          <p:nvPr>
            <p:ph type="dt" sz="half" idx="10"/>
          </p:nvPr>
        </p:nvSpPr>
        <p:spPr/>
        <p:txBody>
          <a:bodyPr/>
          <a:lstStyle>
            <a:lvl1pPr>
              <a:lnSpc>
                <a:spcPct val="100000"/>
              </a:lnSpc>
              <a:defRPr/>
            </a:lvl1pPr>
          </a:lstStyle>
          <a:p>
            <a:endParaRPr lang="en-GB" dirty="0"/>
          </a:p>
        </p:txBody>
      </p:sp>
      <p:sp>
        <p:nvSpPr>
          <p:cNvPr id="11" name="Slide Number Placeholder 10">
            <a:extLst>
              <a:ext uri="{FF2B5EF4-FFF2-40B4-BE49-F238E27FC236}">
                <a16:creationId xmlns:a16="http://schemas.microsoft.com/office/drawing/2014/main" id="{A7BF9FC5-73CA-47D5-891A-42CBDE79952C}"/>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dirty="0"/>
          </a:p>
        </p:txBody>
      </p:sp>
      <p:sp>
        <p:nvSpPr>
          <p:cNvPr id="6" name="Text Placeholder 96">
            <a:extLst>
              <a:ext uri="{FF2B5EF4-FFF2-40B4-BE49-F238E27FC236}">
                <a16:creationId xmlns:a16="http://schemas.microsoft.com/office/drawing/2014/main" id="{462FAF15-0CB5-418E-A59C-EA8FADE526AE}"/>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597753826"/>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 Value Points">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695E3A6-F648-449D-A3F5-AFFD89818C1F}"/>
              </a:ext>
            </a:extLst>
          </p:cNvPr>
          <p:cNvSpPr>
            <a:spLocks noGrp="1"/>
          </p:cNvSpPr>
          <p:nvPr>
            <p:ph type="pic" sz="quarter" idx="21" hasCustomPrompt="1"/>
          </p:nvPr>
        </p:nvSpPr>
        <p:spPr>
          <a:xfrm>
            <a:off x="551619" y="1871971"/>
            <a:ext cx="1814648" cy="18133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a:solidFill>
                  <a:schemeClr val="tx1"/>
                </a:solidFill>
                <a:latin typeface="+mj-lt"/>
              </a:defRPr>
            </a:lvl1pPr>
          </a:lstStyle>
          <a:p>
            <a:pPr lvl="0" algn="ctr"/>
            <a:r>
              <a:rPr lang="en-US" dirty="0"/>
              <a:t> </a:t>
            </a:r>
          </a:p>
        </p:txBody>
      </p:sp>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6" name="Date Placeholder 5">
            <a:extLst>
              <a:ext uri="{FF2B5EF4-FFF2-40B4-BE49-F238E27FC236}">
                <a16:creationId xmlns:a16="http://schemas.microsoft.com/office/drawing/2014/main" id="{98CF1364-95FC-4822-BD65-0519B5DD9BCE}"/>
              </a:ext>
            </a:extLst>
          </p:cNvPr>
          <p:cNvSpPr>
            <a:spLocks noGrp="1"/>
          </p:cNvSpPr>
          <p:nvPr>
            <p:ph type="dt" sz="half" idx="10"/>
          </p:nvPr>
        </p:nvSpPr>
        <p:spPr/>
        <p:txBody>
          <a:bodyPr/>
          <a:lstStyle>
            <a:lvl1pPr>
              <a:lnSpc>
                <a:spcPct val="100000"/>
              </a:lnSpc>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3F4444"/>
              </a:solidFill>
              <a:effectLst/>
              <a:uLnTx/>
              <a:uFillTx/>
              <a:latin typeface="Calibri"/>
              <a:ea typeface="+mn-ea"/>
              <a:cs typeface="+mn-cs"/>
            </a:endParaRPr>
          </a:p>
        </p:txBody>
      </p:sp>
      <p:sp>
        <p:nvSpPr>
          <p:cNvPr id="8" name="Slide Number Placeholder 7">
            <a:extLst>
              <a:ext uri="{FF2B5EF4-FFF2-40B4-BE49-F238E27FC236}">
                <a16:creationId xmlns:a16="http://schemas.microsoft.com/office/drawing/2014/main" id="{B7FF9A92-5BDB-40F9-8C9E-94BECF288EF4}"/>
              </a:ext>
            </a:extLst>
          </p:cNvPr>
          <p:cNvSpPr>
            <a:spLocks noGrp="1"/>
          </p:cNvSpPr>
          <p:nvPr>
            <p:ph type="sldNum" sz="quarter" idx="12"/>
          </p:nvPr>
        </p:nvSpPr>
        <p:spPr/>
        <p:txBody>
          <a:bodyPr/>
          <a:lstStyle>
            <a:lvl1pPr>
              <a:lnSpc>
                <a:spcPct val="100000"/>
              </a:lnSpc>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E47D07-9D1E-4FE9-B31A-2F5863681021}" type="slidenum">
              <a:rPr kumimoji="0" lang="en-GB" sz="1050" b="0" i="0" u="none" strike="noStrike" kern="1200" cap="none" spc="0" normalizeH="0" baseline="0" noProof="0" smtClean="0">
                <a:ln>
                  <a:noFill/>
                </a:ln>
                <a:solidFill>
                  <a:srgbClr val="3F4444"/>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dirty="0">
              <a:ln>
                <a:noFill/>
              </a:ln>
              <a:solidFill>
                <a:srgbClr val="3F4444"/>
              </a:solidFill>
              <a:effectLst/>
              <a:uLnTx/>
              <a:uFillTx/>
              <a:latin typeface="Calibri"/>
              <a:ea typeface="+mn-ea"/>
              <a:cs typeface="+mn-cs"/>
            </a:endParaRPr>
          </a:p>
        </p:txBody>
      </p:sp>
      <p:sp>
        <p:nvSpPr>
          <p:cNvPr id="20" name="Picture Placeholder 18">
            <a:extLst>
              <a:ext uri="{FF2B5EF4-FFF2-40B4-BE49-F238E27FC236}">
                <a16:creationId xmlns:a16="http://schemas.microsoft.com/office/drawing/2014/main" id="{294EA0F6-AA52-4217-A12C-1EE4C8D0E632}"/>
              </a:ext>
            </a:extLst>
          </p:cNvPr>
          <p:cNvSpPr>
            <a:spLocks noGrp="1"/>
          </p:cNvSpPr>
          <p:nvPr>
            <p:ph type="pic" sz="quarter" idx="22" hasCustomPrompt="1"/>
          </p:nvPr>
        </p:nvSpPr>
        <p:spPr>
          <a:xfrm>
            <a:off x="2870147" y="1871971"/>
            <a:ext cx="1814648" cy="181337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dirty="0"/>
              <a:t> </a:t>
            </a:r>
          </a:p>
        </p:txBody>
      </p:sp>
      <p:sp>
        <p:nvSpPr>
          <p:cNvPr id="21" name="Picture Placeholder 18">
            <a:extLst>
              <a:ext uri="{FF2B5EF4-FFF2-40B4-BE49-F238E27FC236}">
                <a16:creationId xmlns:a16="http://schemas.microsoft.com/office/drawing/2014/main" id="{1AD9650E-2955-437F-952D-0694E47BF67E}"/>
              </a:ext>
            </a:extLst>
          </p:cNvPr>
          <p:cNvSpPr>
            <a:spLocks noGrp="1"/>
          </p:cNvSpPr>
          <p:nvPr>
            <p:ph type="pic" sz="quarter" idx="23" hasCustomPrompt="1"/>
          </p:nvPr>
        </p:nvSpPr>
        <p:spPr>
          <a:xfrm>
            <a:off x="5188675" y="1871971"/>
            <a:ext cx="1814648" cy="18133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dirty="0"/>
              <a:t> </a:t>
            </a:r>
          </a:p>
        </p:txBody>
      </p:sp>
      <p:sp>
        <p:nvSpPr>
          <p:cNvPr id="26" name="Picture Placeholder 18">
            <a:extLst>
              <a:ext uri="{FF2B5EF4-FFF2-40B4-BE49-F238E27FC236}">
                <a16:creationId xmlns:a16="http://schemas.microsoft.com/office/drawing/2014/main" id="{1B57E0F9-4409-404D-8624-8F353C89B7BF}"/>
              </a:ext>
            </a:extLst>
          </p:cNvPr>
          <p:cNvSpPr>
            <a:spLocks noGrp="1"/>
          </p:cNvSpPr>
          <p:nvPr>
            <p:ph type="pic" sz="quarter" idx="28" hasCustomPrompt="1"/>
          </p:nvPr>
        </p:nvSpPr>
        <p:spPr>
          <a:xfrm>
            <a:off x="7511188" y="1871971"/>
            <a:ext cx="1814648" cy="18133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dirty="0"/>
              <a:t> </a:t>
            </a:r>
          </a:p>
        </p:txBody>
      </p:sp>
      <p:sp>
        <p:nvSpPr>
          <p:cNvPr id="15" name="Picture Placeholder 18">
            <a:extLst>
              <a:ext uri="{FF2B5EF4-FFF2-40B4-BE49-F238E27FC236}">
                <a16:creationId xmlns:a16="http://schemas.microsoft.com/office/drawing/2014/main" id="{1DFC729E-ACCA-470B-9E2F-8BB96EC99FA7}"/>
              </a:ext>
            </a:extLst>
          </p:cNvPr>
          <p:cNvSpPr>
            <a:spLocks noGrp="1"/>
          </p:cNvSpPr>
          <p:nvPr>
            <p:ph type="pic" sz="quarter" idx="30" hasCustomPrompt="1"/>
          </p:nvPr>
        </p:nvSpPr>
        <p:spPr>
          <a:xfrm>
            <a:off x="9814650" y="1871971"/>
            <a:ext cx="1814648" cy="181337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dirty="0"/>
              <a:t> </a:t>
            </a:r>
          </a:p>
        </p:txBody>
      </p:sp>
      <p:sp>
        <p:nvSpPr>
          <p:cNvPr id="16" name="Text Placeholder 9">
            <a:extLst>
              <a:ext uri="{FF2B5EF4-FFF2-40B4-BE49-F238E27FC236}">
                <a16:creationId xmlns:a16="http://schemas.microsoft.com/office/drawing/2014/main" id="{D71BD9E1-B9EE-42D7-BC3C-DA841714C776}"/>
              </a:ext>
            </a:extLst>
          </p:cNvPr>
          <p:cNvSpPr>
            <a:spLocks noGrp="1"/>
          </p:cNvSpPr>
          <p:nvPr>
            <p:ph type="body" sz="quarter" idx="18" hasCustomPrompt="1"/>
          </p:nvPr>
        </p:nvSpPr>
        <p:spPr>
          <a:xfrm>
            <a:off x="407989" y="3927674"/>
            <a:ext cx="2124074" cy="2088000"/>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23" name="Text Placeholder 9">
            <a:extLst>
              <a:ext uri="{FF2B5EF4-FFF2-40B4-BE49-F238E27FC236}">
                <a16:creationId xmlns:a16="http://schemas.microsoft.com/office/drawing/2014/main" id="{6CCE0E71-4EE2-4453-811E-324C358A3D52}"/>
              </a:ext>
            </a:extLst>
          </p:cNvPr>
          <p:cNvSpPr>
            <a:spLocks noGrp="1"/>
          </p:cNvSpPr>
          <p:nvPr>
            <p:ph type="body" sz="quarter" idx="32" hasCustomPrompt="1"/>
          </p:nvPr>
        </p:nvSpPr>
        <p:spPr>
          <a:xfrm>
            <a:off x="2711450" y="3927674"/>
            <a:ext cx="2124074" cy="2088000"/>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24" name="Text Placeholder 9">
            <a:extLst>
              <a:ext uri="{FF2B5EF4-FFF2-40B4-BE49-F238E27FC236}">
                <a16:creationId xmlns:a16="http://schemas.microsoft.com/office/drawing/2014/main" id="{029DFBF2-A17F-4774-A847-25FC10C36767}"/>
              </a:ext>
            </a:extLst>
          </p:cNvPr>
          <p:cNvSpPr>
            <a:spLocks noGrp="1"/>
          </p:cNvSpPr>
          <p:nvPr>
            <p:ph type="body" sz="quarter" idx="33" hasCustomPrompt="1"/>
          </p:nvPr>
        </p:nvSpPr>
        <p:spPr>
          <a:xfrm>
            <a:off x="5016500" y="3927674"/>
            <a:ext cx="2158999" cy="2088000"/>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25" name="Text Placeholder 9">
            <a:extLst>
              <a:ext uri="{FF2B5EF4-FFF2-40B4-BE49-F238E27FC236}">
                <a16:creationId xmlns:a16="http://schemas.microsoft.com/office/drawing/2014/main" id="{D72086D3-E443-4D05-8160-29E2B792B70A}"/>
              </a:ext>
            </a:extLst>
          </p:cNvPr>
          <p:cNvSpPr>
            <a:spLocks noGrp="1"/>
          </p:cNvSpPr>
          <p:nvPr>
            <p:ph type="body" sz="quarter" idx="34" hasCustomPrompt="1"/>
          </p:nvPr>
        </p:nvSpPr>
        <p:spPr>
          <a:xfrm>
            <a:off x="7356475" y="3927674"/>
            <a:ext cx="2124074" cy="2088000"/>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27" name="Text Placeholder 9">
            <a:extLst>
              <a:ext uri="{FF2B5EF4-FFF2-40B4-BE49-F238E27FC236}">
                <a16:creationId xmlns:a16="http://schemas.microsoft.com/office/drawing/2014/main" id="{D7CFDA92-B7D3-45FE-997C-88AF5348E988}"/>
              </a:ext>
            </a:extLst>
          </p:cNvPr>
          <p:cNvSpPr>
            <a:spLocks noGrp="1"/>
          </p:cNvSpPr>
          <p:nvPr>
            <p:ph type="body" sz="quarter" idx="35" hasCustomPrompt="1"/>
          </p:nvPr>
        </p:nvSpPr>
        <p:spPr>
          <a:xfrm>
            <a:off x="9659937" y="3927674"/>
            <a:ext cx="2124074" cy="2088000"/>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17" name="Text Placeholder 96">
            <a:extLst>
              <a:ext uri="{FF2B5EF4-FFF2-40B4-BE49-F238E27FC236}">
                <a16:creationId xmlns:a16="http://schemas.microsoft.com/office/drawing/2014/main" id="{E55FEA9E-88F1-4D2F-9402-729ADDB70C5C}"/>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2468231048"/>
      </p:ext>
    </p:extLst>
  </p:cSld>
  <p:clrMapOvr>
    <a:masterClrMapping/>
  </p:clrMapOvr>
  <p:extLst>
    <p:ext uri="{DCECCB84-F9BA-43D5-87BE-67443E8EF086}">
      <p15:sldGuideLst xmlns:p15="http://schemas.microsoft.com/office/powerpoint/2012/main">
        <p15:guide id="1" pos="1595">
          <p15:clr>
            <a:srgbClr val="A4A3A4"/>
          </p15:clr>
        </p15:guide>
        <p15:guide id="2" pos="1708">
          <p15:clr>
            <a:srgbClr val="A4A3A4"/>
          </p15:clr>
        </p15:guide>
        <p15:guide id="3" pos="3046">
          <p15:clr>
            <a:srgbClr val="A4A3A4"/>
          </p15:clr>
        </p15:guide>
        <p15:guide id="4" pos="3160">
          <p15:clr>
            <a:srgbClr val="A4A3A4"/>
          </p15:clr>
        </p15:guide>
        <p15:guide id="5" pos="4520">
          <p15:clr>
            <a:srgbClr val="A4A3A4"/>
          </p15:clr>
        </p15:guide>
        <p15:guide id="6" pos="4634">
          <p15:clr>
            <a:srgbClr val="A4A3A4"/>
          </p15:clr>
        </p15:guide>
        <p15:guide id="9" pos="5972">
          <p15:clr>
            <a:srgbClr val="A4A3A4"/>
          </p15:clr>
        </p15:guide>
        <p15:guide id="10" pos="6085">
          <p15:clr>
            <a:srgbClr val="A4A3A4"/>
          </p15:clr>
        </p15:guide>
        <p15:guide id="11" orient="horz" pos="890">
          <p15:clr>
            <a:srgbClr val="C35EA4"/>
          </p15:clr>
        </p15:guide>
        <p15:guide id="12" orient="horz" pos="981">
          <p15:clr>
            <a:srgbClr val="C35E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ags" Target="../tags/tag9.xml"/><Relationship Id="rId1" Type="http://schemas.openxmlformats.org/officeDocument/2006/relationships/theme" Target="../theme/theme2.xml"/><Relationship Id="rId5" Type="http://schemas.openxmlformats.org/officeDocument/2006/relationships/image" Target="../media/image1.png"/><Relationship Id="rId4" Type="http://schemas.openxmlformats.org/officeDocument/2006/relationships/image" Target="../media/image5.sv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ags" Target="../tags/tag10.xml"/><Relationship Id="rId1" Type="http://schemas.openxmlformats.org/officeDocument/2006/relationships/theme" Target="../theme/theme3.xml"/><Relationship Id="rId5" Type="http://schemas.openxmlformats.org/officeDocument/2006/relationships/image" Target="../media/image1.png"/><Relationship Id="rId4" Type="http://schemas.openxmlformats.org/officeDocument/2006/relationships/image" Target="../media/image5.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586596"/>
            <a:ext cx="11376025" cy="825643"/>
          </a:xfrm>
          <a:prstGeom prst="rect">
            <a:avLst/>
          </a:prstGeom>
        </p:spPr>
        <p:txBody>
          <a:bodyPr vert="horz" lIns="0" tIns="0" rIns="0" bIns="0" rtlCol="0" anchor="t">
            <a:normAutofit/>
          </a:bodyPr>
          <a:lstStyle/>
          <a:p>
            <a:r>
              <a:rPr lang="en-US"/>
              <a:t>Click to enter title here</a:t>
            </a:r>
            <a:endParaRPr lang="en-GB"/>
          </a:p>
        </p:txBody>
      </p:sp>
      <p:sp>
        <p:nvSpPr>
          <p:cNvPr id="4" name="Date Placeholder 3">
            <a:extLst>
              <a:ext uri="{FF2B5EF4-FFF2-40B4-BE49-F238E27FC236}">
                <a16:creationId xmlns:a16="http://schemas.microsoft.com/office/drawing/2014/main" id="{FD78F6B2-FAF9-4D08-B8BD-F2646AEF396C}"/>
              </a:ext>
            </a:extLst>
          </p:cNvPr>
          <p:cNvSpPr>
            <a:spLocks noGrp="1"/>
          </p:cNvSpPr>
          <p:nvPr>
            <p:ph type="dt" sz="half" idx="2"/>
          </p:nvPr>
        </p:nvSpPr>
        <p:spPr>
          <a:xfrm>
            <a:off x="407988" y="6456258"/>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6410E024-D0BA-4349-981A-F74D8D6124B4}"/>
              </a:ext>
            </a:extLst>
          </p:cNvPr>
          <p:cNvSpPr>
            <a:spLocks noGrp="1"/>
          </p:cNvSpPr>
          <p:nvPr>
            <p:ph type="sldNum" sz="quarter" idx="4"/>
          </p:nvPr>
        </p:nvSpPr>
        <p:spPr>
          <a:xfrm>
            <a:off x="11640552" y="6456258"/>
            <a:ext cx="407988"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dirty="0"/>
          </a:p>
        </p:txBody>
      </p:sp>
      <p:sp>
        <p:nvSpPr>
          <p:cNvPr id="3" name="Text Placeholder 2">
            <a:extLst>
              <a:ext uri="{FF2B5EF4-FFF2-40B4-BE49-F238E27FC236}">
                <a16:creationId xmlns:a16="http://schemas.microsoft.com/office/drawing/2014/main" id="{76A80779-F5CB-B9BE-EF75-C866D39012ED}"/>
              </a:ext>
            </a:extLst>
          </p:cNvPr>
          <p:cNvSpPr>
            <a:spLocks noGrp="1"/>
          </p:cNvSpPr>
          <p:nvPr>
            <p:ph type="body" idx="1"/>
          </p:nvPr>
        </p:nvSpPr>
        <p:spPr>
          <a:xfrm>
            <a:off x="407988" y="1699404"/>
            <a:ext cx="11376024" cy="44775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y-GB"/>
          </a:p>
        </p:txBody>
      </p:sp>
      <p:pic>
        <p:nvPicPr>
          <p:cNvPr id="5" name="Picture 1" descr="http://ww1.prweb.com/prfiles/2016/03/18/13278423/gI_87860_HPlogo.png">
            <a:extLst>
              <a:ext uri="{FF2B5EF4-FFF2-40B4-BE49-F238E27FC236}">
                <a16:creationId xmlns:a16="http://schemas.microsoft.com/office/drawing/2014/main" id="{70BEC68E-8079-3741-FF29-A90AB54116F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902" y="5939759"/>
            <a:ext cx="826156" cy="82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4"/>
    </p:custDataLst>
    <p:extLst>
      <p:ext uri="{BB962C8B-B14F-4D97-AF65-F5344CB8AC3E}">
        <p14:creationId xmlns:p14="http://schemas.microsoft.com/office/powerpoint/2010/main" val="2125873824"/>
      </p:ext>
    </p:extLst>
  </p:cSld>
  <p:clrMap bg1="lt1" tx1="dk1" bg2="lt2" tx2="dk2" accent1="accent1" accent2="accent2" accent3="accent3" accent4="accent4" accent5="accent5" accent6="accent6" hlink="hlink" folHlink="folHlink"/>
  <p:sldLayoutIdLst>
    <p:sldLayoutId id="2147483846" r:id="rId1"/>
    <p:sldLayoutId id="2147484127" r:id="rId2"/>
    <p:sldLayoutId id="2147484163" r:id="rId3"/>
    <p:sldLayoutId id="2147484164" r:id="rId4"/>
    <p:sldLayoutId id="2147484165" r:id="rId5"/>
    <p:sldLayoutId id="2147484182" r:id="rId6"/>
    <p:sldLayoutId id="2147484184" r:id="rId7"/>
    <p:sldLayoutId id="2147484186" r:id="rId8"/>
    <p:sldLayoutId id="2147484269" r:id="rId9"/>
    <p:sldLayoutId id="2147484264" r:id="rId10"/>
    <p:sldLayoutId id="2147484265" r:id="rId11"/>
    <p:sldLayoutId id="2147484266" r:id="rId12"/>
  </p:sldLayoutIdLst>
  <p:hf hdr="0" dt="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266700" indent="-266700" algn="l" defTabSz="914400" rtl="0" eaLnBrk="1" latinLnBrk="0" hangingPunct="1">
        <a:lnSpc>
          <a:spcPct val="100000"/>
        </a:lnSpc>
        <a:spcBef>
          <a:spcPts val="600"/>
        </a:spcBef>
        <a:spcAft>
          <a:spcPts val="0"/>
        </a:spcAft>
        <a:buClr>
          <a:schemeClr val="accent1"/>
        </a:buClr>
        <a:buFont typeface="Wingdings" panose="05000000000000000000" pitchFamily="2" charset="2"/>
        <a:buChar char="§"/>
        <a:defRPr sz="2400" kern="1200">
          <a:solidFill>
            <a:schemeClr val="tx1"/>
          </a:solidFill>
          <a:latin typeface="+mn-lt"/>
          <a:ea typeface="+mn-ea"/>
          <a:cs typeface="+mn-cs"/>
        </a:defRPr>
      </a:lvl1pPr>
      <a:lvl2pPr marL="534988" marR="0" indent="-303213" algn="l" defTabSz="914400" rtl="0" eaLnBrk="1" fontAlgn="auto" latinLnBrk="0" hangingPunct="1">
        <a:lnSpc>
          <a:spcPct val="100000"/>
        </a:lnSpc>
        <a:spcBef>
          <a:spcPts val="600"/>
        </a:spcBef>
        <a:spcAft>
          <a:spcPts val="0"/>
        </a:spcAft>
        <a:buClr>
          <a:schemeClr val="accent1"/>
        </a:buClr>
        <a:buSzPct val="100000"/>
        <a:buFont typeface="Calibri" panose="020F0502020204030204" pitchFamily="34" charset="0"/>
        <a:buChar char="–"/>
        <a:tabLst/>
        <a:defRPr lang="en-US" sz="2000" kern="1200" dirty="0">
          <a:solidFill>
            <a:schemeClr val="tx1"/>
          </a:solidFill>
          <a:latin typeface="+mn-lt"/>
          <a:ea typeface="+mn-ea"/>
          <a:cs typeface="+mn-cs"/>
        </a:defRPr>
      </a:lvl2pPr>
      <a:lvl3pPr marL="801688" indent="-266700" algn="l" defTabSz="914400" rtl="0" eaLnBrk="1" latinLnBrk="0" hangingPunct="1">
        <a:lnSpc>
          <a:spcPct val="100000"/>
        </a:lnSpc>
        <a:spcBef>
          <a:spcPts val="600"/>
        </a:spcBef>
        <a:spcAft>
          <a:spcPts val="0"/>
        </a:spcAft>
        <a:buClr>
          <a:schemeClr val="accent1"/>
        </a:buClr>
        <a:buSzPct val="100000"/>
        <a:buFont typeface="Calibri" panose="020F0502020204030204" pitchFamily="34" charset="0"/>
        <a:buChar char="–"/>
        <a:defRPr sz="1800" kern="1200">
          <a:solidFill>
            <a:schemeClr val="tx1"/>
          </a:solidFill>
          <a:latin typeface="+mn-lt"/>
          <a:ea typeface="+mn-ea"/>
          <a:cs typeface="+mn-cs"/>
        </a:defRPr>
      </a:lvl3pPr>
      <a:lvl4pPr marL="1077913" indent="-276225" algn="l" defTabSz="914400" rtl="0" eaLnBrk="1" latinLnBrk="0" hangingPunct="1">
        <a:lnSpc>
          <a:spcPct val="100000"/>
        </a:lnSpc>
        <a:spcBef>
          <a:spcPts val="600"/>
        </a:spcBef>
        <a:spcAft>
          <a:spcPts val="0"/>
        </a:spcAft>
        <a:buClr>
          <a:schemeClr val="accent1"/>
        </a:buClr>
        <a:buSzPct val="100000"/>
        <a:buFont typeface="Calibri" panose="020F0502020204030204" pitchFamily="34" charset="0"/>
        <a:buChar char="–"/>
        <a:defRPr lang="en-US" sz="1800" kern="1200" dirty="0" smtClean="0">
          <a:solidFill>
            <a:schemeClr val="tx1"/>
          </a:solidFill>
          <a:latin typeface="+mn-lt"/>
          <a:ea typeface="+mn-ea"/>
          <a:cs typeface="+mn-cs"/>
        </a:defRPr>
      </a:lvl4pPr>
      <a:lvl5pPr marL="1346200" indent="-268288" algn="l" defTabSz="914400" rtl="0" eaLnBrk="1" latinLnBrk="0" hangingPunct="1">
        <a:lnSpc>
          <a:spcPct val="100000"/>
        </a:lnSpc>
        <a:spcBef>
          <a:spcPts val="600"/>
        </a:spcBef>
        <a:spcAft>
          <a:spcPts val="0"/>
        </a:spcAft>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userDrawn="1">
          <p15:clr>
            <a:srgbClr val="C35EA4"/>
          </p15:clr>
        </p15:guide>
        <p15:guide id="2" pos="7423" userDrawn="1">
          <p15:clr>
            <a:srgbClr val="C35EA4"/>
          </p15:clr>
        </p15:guide>
        <p15:guide id="3" orient="horz" pos="3906" userDrawn="1">
          <p15:clr>
            <a:srgbClr val="C35EA4"/>
          </p15:clr>
        </p15:guide>
        <p15:guide id="4" orient="horz" pos="255"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404812"/>
            <a:ext cx="11376025" cy="1007427"/>
          </a:xfrm>
          <a:prstGeom prst="rect">
            <a:avLst/>
          </a:prstGeom>
        </p:spPr>
        <p:txBody>
          <a:bodyPr vert="horz" lIns="0" tIns="0" rIns="0" bIns="0" rtlCol="0" anchor="t">
            <a:normAutofit/>
          </a:bodyPr>
          <a:lstStyle/>
          <a:p>
            <a:r>
              <a:rPr lang="en-US"/>
              <a:t>Click to enter title here</a:t>
            </a:r>
            <a:endParaRPr lang="en-GB"/>
          </a:p>
        </p:txBody>
      </p:sp>
      <p:sp>
        <p:nvSpPr>
          <p:cNvPr id="4" name="Date Placeholder 3">
            <a:extLst>
              <a:ext uri="{FF2B5EF4-FFF2-40B4-BE49-F238E27FC236}">
                <a16:creationId xmlns:a16="http://schemas.microsoft.com/office/drawing/2014/main" id="{FD78F6B2-FAF9-4D08-B8BD-F2646AEF396C}"/>
              </a:ext>
            </a:extLst>
          </p:cNvPr>
          <p:cNvSpPr>
            <a:spLocks noGrp="1"/>
          </p:cNvSpPr>
          <p:nvPr>
            <p:ph type="dt" sz="half" idx="2"/>
          </p:nvPr>
        </p:nvSpPr>
        <p:spPr>
          <a:xfrm>
            <a:off x="10137663" y="6456258"/>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6410E024-D0BA-4349-981A-F74D8D6124B4}"/>
              </a:ext>
            </a:extLst>
          </p:cNvPr>
          <p:cNvSpPr>
            <a:spLocks noGrp="1"/>
          </p:cNvSpPr>
          <p:nvPr>
            <p:ph type="sldNum" sz="quarter" idx="4"/>
          </p:nvPr>
        </p:nvSpPr>
        <p:spPr>
          <a:xfrm>
            <a:off x="0" y="6456258"/>
            <a:ext cx="407988"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dirty="0"/>
          </a:p>
        </p:txBody>
      </p:sp>
      <p:sp>
        <p:nvSpPr>
          <p:cNvPr id="20" name="Text Placeholder 30">
            <a:extLst>
              <a:ext uri="{FF2B5EF4-FFF2-40B4-BE49-F238E27FC236}">
                <a16:creationId xmlns:a16="http://schemas.microsoft.com/office/drawing/2014/main" id="{611C7859-08D9-4DAD-BB25-DD22F6761BE3}"/>
              </a:ext>
            </a:extLst>
          </p:cNvPr>
          <p:cNvSpPr txBox="1">
            <a:spLocks/>
          </p:cNvSpPr>
          <p:nvPr/>
        </p:nvSpPr>
        <p:spPr>
          <a:xfrm>
            <a:off x="11597151" y="6303999"/>
            <a:ext cx="294812" cy="355098"/>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 </a:t>
            </a:r>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407987" y="1557338"/>
            <a:ext cx="11376025" cy="4636800"/>
          </a:xfrm>
          <a:prstGeom prst="rect">
            <a:avLst/>
          </a:prstGeom>
        </p:spPr>
        <p:txBody>
          <a:bodyPr vert="horz" lIns="91440" tIns="45720" rIns="91440" bIns="45720" rtlCol="0">
            <a:noAutofit/>
          </a:bodyPr>
          <a:lstStyle/>
          <a:p>
            <a:pPr lvl="0"/>
            <a:r>
              <a:rPr lang="en-US"/>
              <a:t>Click to add text here. </a:t>
            </a:r>
            <a:br>
              <a:rPr lang="en-US"/>
            </a:br>
            <a:r>
              <a:rPr lang="en-US"/>
              <a:t>When pasting copy from other slides, be sure to use the Paste and Match Formatting shortcut (</a:t>
            </a:r>
            <a:r>
              <a:rPr lang="en-US" err="1"/>
              <a:t>Cmd</a:t>
            </a:r>
            <a:r>
              <a:rPr lang="en-US"/>
              <a:t> + Option + Shift + V).</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pic>
        <p:nvPicPr>
          <p:cNvPr id="3" name="Picture 1" descr="http://ww1.prweb.com/prfiles/2016/03/18/13278423/gI_87860_HPlogo.png">
            <a:extLst>
              <a:ext uri="{FF2B5EF4-FFF2-40B4-BE49-F238E27FC236}">
                <a16:creationId xmlns:a16="http://schemas.microsoft.com/office/drawing/2014/main" id="{61B0A02C-8B44-7226-2C23-E71D37D22B6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902" y="5939759"/>
            <a:ext cx="826156" cy="82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extLst>
      <p:ext uri="{BB962C8B-B14F-4D97-AF65-F5344CB8AC3E}">
        <p14:creationId xmlns:p14="http://schemas.microsoft.com/office/powerpoint/2010/main" val="1650102385"/>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smtClean="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404812"/>
            <a:ext cx="11376025" cy="1007427"/>
          </a:xfrm>
          <a:prstGeom prst="rect">
            <a:avLst/>
          </a:prstGeom>
        </p:spPr>
        <p:txBody>
          <a:bodyPr vert="horz" lIns="0" tIns="0" rIns="0" bIns="0" rtlCol="0" anchor="t">
            <a:normAutofit/>
          </a:bodyPr>
          <a:lstStyle/>
          <a:p>
            <a:r>
              <a:rPr lang="en-US"/>
              <a:t>Click to enter title here</a:t>
            </a:r>
            <a:endParaRPr lang="en-GB"/>
          </a:p>
        </p:txBody>
      </p:sp>
      <p:sp>
        <p:nvSpPr>
          <p:cNvPr id="4" name="Date Placeholder 3">
            <a:extLst>
              <a:ext uri="{FF2B5EF4-FFF2-40B4-BE49-F238E27FC236}">
                <a16:creationId xmlns:a16="http://schemas.microsoft.com/office/drawing/2014/main" id="{FD78F6B2-FAF9-4D08-B8BD-F2646AEF396C}"/>
              </a:ext>
            </a:extLst>
          </p:cNvPr>
          <p:cNvSpPr>
            <a:spLocks noGrp="1"/>
          </p:cNvSpPr>
          <p:nvPr>
            <p:ph type="dt" sz="half" idx="2"/>
          </p:nvPr>
        </p:nvSpPr>
        <p:spPr>
          <a:xfrm>
            <a:off x="10137663" y="6456258"/>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6410E024-D0BA-4349-981A-F74D8D6124B4}"/>
              </a:ext>
            </a:extLst>
          </p:cNvPr>
          <p:cNvSpPr>
            <a:spLocks noGrp="1"/>
          </p:cNvSpPr>
          <p:nvPr>
            <p:ph type="sldNum" sz="quarter" idx="4"/>
          </p:nvPr>
        </p:nvSpPr>
        <p:spPr>
          <a:xfrm>
            <a:off x="0" y="6456258"/>
            <a:ext cx="407988"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dirty="0"/>
          </a:p>
        </p:txBody>
      </p:sp>
      <p:sp>
        <p:nvSpPr>
          <p:cNvPr id="20" name="Text Placeholder 30">
            <a:extLst>
              <a:ext uri="{FF2B5EF4-FFF2-40B4-BE49-F238E27FC236}">
                <a16:creationId xmlns:a16="http://schemas.microsoft.com/office/drawing/2014/main" id="{611C7859-08D9-4DAD-BB25-DD22F6761BE3}"/>
              </a:ext>
            </a:extLst>
          </p:cNvPr>
          <p:cNvSpPr txBox="1">
            <a:spLocks/>
          </p:cNvSpPr>
          <p:nvPr/>
        </p:nvSpPr>
        <p:spPr>
          <a:xfrm>
            <a:off x="11597151" y="6303999"/>
            <a:ext cx="294812" cy="355098"/>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 </a:t>
            </a:r>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407987" y="1557338"/>
            <a:ext cx="11376025" cy="4636800"/>
          </a:xfrm>
          <a:prstGeom prst="rect">
            <a:avLst/>
          </a:prstGeom>
        </p:spPr>
        <p:txBody>
          <a:bodyPr vert="horz" lIns="91440" tIns="45720" rIns="91440" bIns="45720" rtlCol="0">
            <a:noAutofit/>
          </a:bodyPr>
          <a:lstStyle/>
          <a:p>
            <a:pPr lvl="0"/>
            <a:r>
              <a:rPr lang="en-US"/>
              <a:t>Click to add text here. </a:t>
            </a:r>
            <a:br>
              <a:rPr lang="en-US"/>
            </a:br>
            <a:r>
              <a:rPr lang="en-US"/>
              <a:t>When pasting copy from other slides, be sure to use the Paste and Match Formatting shortcut (</a:t>
            </a:r>
            <a:r>
              <a:rPr lang="en-US" err="1"/>
              <a:t>Cmd</a:t>
            </a:r>
            <a:r>
              <a:rPr lang="en-US"/>
              <a:t> + Option + Shift + V).</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pic>
        <p:nvPicPr>
          <p:cNvPr id="3" name="Picture 1" descr="http://ww1.prweb.com/prfiles/2016/03/18/13278423/gI_87860_HPlogo.png">
            <a:extLst>
              <a:ext uri="{FF2B5EF4-FFF2-40B4-BE49-F238E27FC236}">
                <a16:creationId xmlns:a16="http://schemas.microsoft.com/office/drawing/2014/main" id="{7BB0F1EE-F47C-F4DD-3AB7-4771D408634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902" y="5939759"/>
            <a:ext cx="826156" cy="82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extLst>
      <p:ext uri="{BB962C8B-B14F-4D97-AF65-F5344CB8AC3E}">
        <p14:creationId xmlns:p14="http://schemas.microsoft.com/office/powerpoint/2010/main" val="622892775"/>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smtClean="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B09985-C953-60D1-EE1C-FFE0CB5C29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31517C-8A27-0880-112A-6F9AD30AC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24C9F-5ADD-E310-DFC6-853128068F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45D05-D78C-4AAD-BE82-CE31A689ECC6}" type="datetimeFigureOut">
              <a:rPr lang="en-US" smtClean="0"/>
              <a:t>11/15/2023</a:t>
            </a:fld>
            <a:endParaRPr lang="en-US" dirty="0"/>
          </a:p>
        </p:txBody>
      </p:sp>
      <p:sp>
        <p:nvSpPr>
          <p:cNvPr id="5" name="Footer Placeholder 4">
            <a:extLst>
              <a:ext uri="{FF2B5EF4-FFF2-40B4-BE49-F238E27FC236}">
                <a16:creationId xmlns:a16="http://schemas.microsoft.com/office/drawing/2014/main" id="{0DE636C3-2F2B-3F61-0C70-E8D600820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74E2826-E99B-3FB2-E94E-EA9C2538D5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006F8-1806-497B-A947-CE38182F4341}" type="slidenum">
              <a:rPr lang="en-US" smtClean="0"/>
              <a:t>‹#›</a:t>
            </a:fld>
            <a:endParaRPr lang="en-US" dirty="0"/>
          </a:p>
        </p:txBody>
      </p:sp>
      <p:pic>
        <p:nvPicPr>
          <p:cNvPr id="7" name="Picture 1" descr="http://ww1.prweb.com/prfiles/2016/03/18/13278423/gI_87860_HPlogo.png">
            <a:extLst>
              <a:ext uri="{FF2B5EF4-FFF2-40B4-BE49-F238E27FC236}">
                <a16:creationId xmlns:a16="http://schemas.microsoft.com/office/drawing/2014/main" id="{ED021E1D-2F87-C311-8176-6477B8C1583B}"/>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902" y="5939759"/>
            <a:ext cx="826156" cy="82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720702"/>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8" r:id="rId8"/>
    <p:sldLayoutId id="2147484354" r:id="rId9"/>
    <p:sldLayoutId id="2147484355" r:id="rId10"/>
    <p:sldLayoutId id="2147484356" r:id="rId11"/>
    <p:sldLayoutId id="2147484357" r:id="rId12"/>
    <p:sldLayoutId id="21474843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9133114" y="5198110"/>
            <a:ext cx="2743200" cy="365125"/>
          </a:xfrm>
          <a:prstGeom prst="rect">
            <a:avLst/>
          </a:prstGeom>
        </p:spPr>
        <p:txBody>
          <a:bodyPr/>
          <a:lstStyle>
            <a:lvl1pPr algn="r">
              <a:defRPr/>
            </a:lvl1pPr>
          </a:lstStyle>
          <a:p>
            <a:fld id="{ADECD1A4-1624-6949-B8C9-024C085B7306}" type="slidenum">
              <a:rPr lang="en-US" smtClean="0"/>
              <a:pPr/>
              <a:t>‹#›</a:t>
            </a:fld>
            <a:endParaRPr lang="en-US" dirty="0"/>
          </a:p>
        </p:txBody>
      </p:sp>
      <p:pic>
        <p:nvPicPr>
          <p:cNvPr id="4" name="Picture 1" descr="http://ww1.prweb.com/prfiles/2016/03/18/13278423/gI_87860_HPlogo.png">
            <a:extLst>
              <a:ext uri="{FF2B5EF4-FFF2-40B4-BE49-F238E27FC236}">
                <a16:creationId xmlns:a16="http://schemas.microsoft.com/office/drawing/2014/main" id="{FF1774BF-F151-FAEC-66A6-F47876E0E82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902" y="5939759"/>
            <a:ext cx="826156" cy="82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486207"/>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2.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chart" Target="../charts/chart1.xml"/><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mailto:jane@think-health.com" TargetMode="External"/><Relationship Id="rId7"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66.png"/><Relationship Id="rId5" Type="http://schemas.openxmlformats.org/officeDocument/2006/relationships/image" Target="../media/image1.png"/><Relationship Id="rId4" Type="http://schemas.openxmlformats.org/officeDocument/2006/relationships/hyperlink" Target="http://www.healthpopuli.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8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C3C86-1D7A-4DDF-13B2-80380163D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865" y="679784"/>
            <a:ext cx="5359834" cy="5096775"/>
          </a:xfrm>
          <a:prstGeom prst="rect">
            <a:avLst/>
          </a:prstGeom>
        </p:spPr>
      </p:pic>
      <p:pic>
        <p:nvPicPr>
          <p:cNvPr id="6146" name="Picture 2" descr="Healthcare Technology Network">
            <a:extLst>
              <a:ext uri="{FF2B5EF4-FFF2-40B4-BE49-F238E27FC236}">
                <a16:creationId xmlns:a16="http://schemas.microsoft.com/office/drawing/2014/main" id="{BF6C7A58-C13C-BC6C-C915-8064BABED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6041" y="2309737"/>
            <a:ext cx="2289558" cy="8188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D1E573-E974-DA2D-751A-921312F1E694}"/>
              </a:ext>
            </a:extLst>
          </p:cNvPr>
          <p:cNvSpPr txBox="1"/>
          <p:nvPr/>
        </p:nvSpPr>
        <p:spPr>
          <a:xfrm>
            <a:off x="114301" y="679784"/>
            <a:ext cx="6519734" cy="5820055"/>
          </a:xfrm>
          <a:prstGeom prst="rect">
            <a:avLst/>
          </a:prstGeom>
          <a:noFill/>
        </p:spPr>
        <p:txBody>
          <a:bodyPr wrap="none" rtlCol="0">
            <a:spAutoFit/>
          </a:bodyPr>
          <a:lstStyle/>
          <a:p>
            <a:pPr algn="l">
              <a:lnSpc>
                <a:spcPct val="90000"/>
              </a:lnSpc>
              <a:spcAft>
                <a:spcPts val="600"/>
              </a:spcAft>
            </a:pPr>
            <a:r>
              <a:rPr lang="en-US" sz="4400" dirty="0">
                <a:solidFill>
                  <a:srgbClr val="000000"/>
                </a:solidFill>
                <a:latin typeface="Bebas Neue SemiRounded" panose="020F0606020202050201" pitchFamily="34" charset="0"/>
              </a:rPr>
              <a:t>The New healthcare Consumerism</a:t>
            </a:r>
          </a:p>
          <a:p>
            <a:pPr algn="l">
              <a:lnSpc>
                <a:spcPct val="90000"/>
              </a:lnSpc>
              <a:spcAft>
                <a:spcPts val="600"/>
              </a:spcAft>
            </a:pPr>
            <a:endParaRPr lang="en-US" sz="3600" dirty="0">
              <a:solidFill>
                <a:srgbClr val="000000"/>
              </a:solidFill>
              <a:latin typeface="Bebas Neue SemiRounded" panose="020F0606020202050201" pitchFamily="34" charset="0"/>
            </a:endParaRPr>
          </a:p>
          <a:p>
            <a:pPr algn="l">
              <a:lnSpc>
                <a:spcPct val="90000"/>
              </a:lnSpc>
              <a:spcAft>
                <a:spcPts val="600"/>
              </a:spcAft>
            </a:pPr>
            <a:endParaRPr lang="en-US" sz="3200" dirty="0">
              <a:solidFill>
                <a:srgbClr val="000000"/>
              </a:solidFill>
              <a:latin typeface="Bebas Neue SemiRounded" panose="020F0606020202050201" pitchFamily="34" charset="0"/>
            </a:endParaRPr>
          </a:p>
          <a:p>
            <a:pPr algn="l">
              <a:lnSpc>
                <a:spcPct val="90000"/>
              </a:lnSpc>
              <a:spcAft>
                <a:spcPts val="600"/>
              </a:spcAft>
            </a:pPr>
            <a:r>
              <a:rPr lang="en-US" sz="3200" dirty="0">
                <a:solidFill>
                  <a:srgbClr val="000000"/>
                </a:solidFill>
                <a:latin typeface="Bebas Neue SemiRounded" panose="020F0606020202050201" pitchFamily="34" charset="0"/>
              </a:rPr>
              <a:t>Brainstorming with</a:t>
            </a:r>
          </a:p>
          <a:p>
            <a:pPr algn="l">
              <a:lnSpc>
                <a:spcPct val="90000"/>
              </a:lnSpc>
              <a:spcAft>
                <a:spcPts val="600"/>
              </a:spcAft>
            </a:pPr>
            <a:endParaRPr lang="en-US" sz="3200" dirty="0">
              <a:solidFill>
                <a:srgbClr val="000000"/>
              </a:solidFill>
              <a:latin typeface="Bebas Neue SemiRounded" panose="020F0606020202050201" pitchFamily="34" charset="0"/>
            </a:endParaRPr>
          </a:p>
          <a:p>
            <a:pPr algn="l">
              <a:lnSpc>
                <a:spcPct val="90000"/>
              </a:lnSpc>
              <a:spcAft>
                <a:spcPts val="600"/>
              </a:spcAft>
            </a:pPr>
            <a:endParaRPr lang="en-US" sz="3200" dirty="0">
              <a:solidFill>
                <a:srgbClr val="000000"/>
              </a:solidFill>
              <a:latin typeface="Bebas Neue SemiRounded" panose="020F0606020202050201" pitchFamily="34" charset="0"/>
            </a:endParaRPr>
          </a:p>
          <a:p>
            <a:pPr algn="l">
              <a:lnSpc>
                <a:spcPct val="90000"/>
              </a:lnSpc>
              <a:spcAft>
                <a:spcPts val="600"/>
              </a:spcAft>
            </a:pPr>
            <a:r>
              <a:rPr lang="en-US" sz="3200" dirty="0">
                <a:solidFill>
                  <a:srgbClr val="000000"/>
                </a:solidFill>
                <a:latin typeface="Bebas Neue SemiRounded" panose="020F0606020202050201" pitchFamily="34" charset="0"/>
              </a:rPr>
              <a:t>Jane Sarasohn-Kahn, MA (Econ.), MHSa</a:t>
            </a:r>
          </a:p>
          <a:p>
            <a:pPr algn="l">
              <a:lnSpc>
                <a:spcPct val="90000"/>
              </a:lnSpc>
              <a:spcAft>
                <a:spcPts val="600"/>
              </a:spcAft>
            </a:pPr>
            <a:r>
              <a:rPr lang="en-US" sz="3200" dirty="0">
                <a:solidFill>
                  <a:srgbClr val="000000"/>
                </a:solidFill>
                <a:latin typeface="Bebas Neue SemiRounded" panose="020F0606020202050201" pitchFamily="34" charset="0"/>
              </a:rPr>
              <a:t>Think-Health LLC &amp; Health populi blog</a:t>
            </a:r>
          </a:p>
          <a:p>
            <a:pPr algn="l">
              <a:lnSpc>
                <a:spcPct val="90000"/>
              </a:lnSpc>
              <a:spcAft>
                <a:spcPts val="600"/>
              </a:spcAft>
            </a:pPr>
            <a:r>
              <a:rPr lang="en-US" sz="3200" dirty="0">
                <a:solidFill>
                  <a:srgbClr val="000000"/>
                </a:solidFill>
                <a:latin typeface="Bebas Neue SemiRounded" panose="020F0606020202050201" pitchFamily="34" charset="0"/>
              </a:rPr>
              <a:t>17 November 2023 </a:t>
            </a:r>
          </a:p>
          <a:p>
            <a:pPr algn="l">
              <a:lnSpc>
                <a:spcPct val="90000"/>
              </a:lnSpc>
              <a:spcAft>
                <a:spcPts val="600"/>
              </a:spcAft>
            </a:pPr>
            <a:endParaRPr lang="en-US" sz="3600" dirty="0">
              <a:solidFill>
                <a:srgbClr val="000000"/>
              </a:solidFill>
              <a:latin typeface="Bebas Neue SemiRounded" panose="020F0606020202050201" pitchFamily="34" charset="0"/>
            </a:endParaRPr>
          </a:p>
          <a:p>
            <a:pPr algn="l">
              <a:lnSpc>
                <a:spcPct val="90000"/>
              </a:lnSpc>
              <a:spcAft>
                <a:spcPts val="600"/>
              </a:spcAft>
            </a:pPr>
            <a:endParaRPr lang="en-US" dirty="0"/>
          </a:p>
        </p:txBody>
      </p:sp>
      <p:sp>
        <p:nvSpPr>
          <p:cNvPr id="5" name="Slide Number Placeholder 1">
            <a:extLst>
              <a:ext uri="{FF2B5EF4-FFF2-40B4-BE49-F238E27FC236}">
                <a16:creationId xmlns:a16="http://schemas.microsoft.com/office/drawing/2014/main" id="{07E1DA21-DF04-5C74-C0CF-F62F3A255FE2}"/>
              </a:ext>
            </a:extLst>
          </p:cNvPr>
          <p:cNvSpPr txBox="1">
            <a:spLocks/>
          </p:cNvSpPr>
          <p:nvPr/>
        </p:nvSpPr>
        <p:spPr>
          <a:xfrm>
            <a:off x="11640552" y="6456258"/>
            <a:ext cx="407988" cy="30914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1</a:t>
            </a:fld>
            <a:endParaRPr lang="en-US" dirty="0"/>
          </a:p>
        </p:txBody>
      </p:sp>
    </p:spTree>
    <p:extLst>
      <p:ext uri="{BB962C8B-B14F-4D97-AF65-F5344CB8AC3E}">
        <p14:creationId xmlns:p14="http://schemas.microsoft.com/office/powerpoint/2010/main" val="3262741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9E2161-6759-4F56-BFC2-29B38EF580EE}"/>
              </a:ext>
            </a:extLst>
          </p:cNvPr>
          <p:cNvSpPr>
            <a:spLocks noGrp="1"/>
          </p:cNvSpPr>
          <p:nvPr>
            <p:ph type="sldNum" sz="quarter" idx="22"/>
          </p:nvPr>
        </p:nvSpPr>
        <p:spPr/>
        <p:txBody>
          <a:bodyPr/>
          <a:lstStyle/>
          <a:p>
            <a:fld id="{B5AF5685-0041-EE47-908D-CBF7B3B5840B}" type="slidenum">
              <a:rPr lang="en-US" smtClean="0"/>
              <a:pPr/>
              <a:t>10</a:t>
            </a:fld>
            <a:endParaRPr lang="en-US" dirty="0"/>
          </a:p>
        </p:txBody>
      </p:sp>
      <p:sp>
        <p:nvSpPr>
          <p:cNvPr id="4" name="Title 3">
            <a:extLst>
              <a:ext uri="{FF2B5EF4-FFF2-40B4-BE49-F238E27FC236}">
                <a16:creationId xmlns:a16="http://schemas.microsoft.com/office/drawing/2014/main" id="{6E8DA8F1-F5FE-553E-F3A2-88BAF5638183}"/>
              </a:ext>
            </a:extLst>
          </p:cNvPr>
          <p:cNvSpPr>
            <a:spLocks noGrp="1"/>
          </p:cNvSpPr>
          <p:nvPr>
            <p:ph type="title"/>
          </p:nvPr>
        </p:nvSpPr>
        <p:spPr>
          <a:xfrm>
            <a:off x="407987" y="485077"/>
            <a:ext cx="11376025" cy="825643"/>
          </a:xfrm>
        </p:spPr>
        <p:txBody>
          <a:bodyPr>
            <a:normAutofit fontScale="90000"/>
          </a:bodyPr>
          <a:lstStyle/>
          <a:p>
            <a:r>
              <a:rPr lang="en-US" sz="3200" dirty="0">
                <a:solidFill>
                  <a:schemeClr val="tx1"/>
                </a:solidFill>
                <a:latin typeface="Bebas Neue SemiRounded" panose="020F0606020202050201" pitchFamily="34" charset="0"/>
              </a:rPr>
              <a:t>DIY healthcare in the pandemic </a:t>
            </a:r>
            <a:r>
              <a:rPr lang="en-US" sz="3200" dirty="0">
                <a:solidFill>
                  <a:schemeClr val="tx1"/>
                </a:solidFill>
                <a:latin typeface="Bebas Neue SemiRounded" panose="020F0606020202050201" pitchFamily="34" charset="0"/>
                <a:sym typeface="Wingdings" panose="05000000000000000000" pitchFamily="2" charset="2"/>
              </a:rPr>
              <a:t></a:t>
            </a:r>
            <a:r>
              <a:rPr lang="en-US" sz="3200" dirty="0">
                <a:solidFill>
                  <a:schemeClr val="tx1"/>
                </a:solidFill>
                <a:latin typeface="Bebas Neue SemiRounded" panose="020F0606020202050201" pitchFamily="34" charset="0"/>
              </a:rPr>
              <a:t> Radical Self-Care</a:t>
            </a:r>
            <a:br>
              <a:rPr lang="en-US" sz="3200" dirty="0">
                <a:solidFill>
                  <a:schemeClr val="tx1"/>
                </a:solidFill>
                <a:latin typeface="Bebas Neue SemiRounded" panose="020F0606020202050201" pitchFamily="34" charset="0"/>
              </a:rPr>
            </a:br>
            <a:r>
              <a:rPr lang="en-US" sz="3200" dirty="0">
                <a:solidFill>
                  <a:schemeClr val="tx1"/>
                </a:solidFill>
                <a:latin typeface="Bebas Neue SemiRounded" panose="020F0606020202050201" pitchFamily="34" charset="0"/>
              </a:rPr>
              <a:t>Covid-19 accelerated consumers’ self-care trends</a:t>
            </a:r>
            <a:br>
              <a:rPr lang="en-US" sz="3200" dirty="0">
                <a:solidFill>
                  <a:schemeClr val="tx1"/>
                </a:solidFill>
                <a:latin typeface="Bebas Neue SemiRounded" panose="020F0606020202050201" pitchFamily="34" charset="0"/>
              </a:rPr>
            </a:br>
            <a:endParaRPr lang="en-US" sz="3200" dirty="0">
              <a:solidFill>
                <a:schemeClr val="tx1"/>
              </a:solidFill>
              <a:latin typeface="Bebas Neue SemiRounded" panose="020F0606020202050201" pitchFamily="34" charset="0"/>
            </a:endParaRPr>
          </a:p>
        </p:txBody>
      </p:sp>
      <p:sp>
        <p:nvSpPr>
          <p:cNvPr id="10" name="TextBox 9">
            <a:extLst>
              <a:ext uri="{FF2B5EF4-FFF2-40B4-BE49-F238E27FC236}">
                <a16:creationId xmlns:a16="http://schemas.microsoft.com/office/drawing/2014/main" id="{E62888FA-628D-4A5E-A8BA-113436BF2CBD}"/>
              </a:ext>
            </a:extLst>
          </p:cNvPr>
          <p:cNvSpPr txBox="1"/>
          <p:nvPr/>
        </p:nvSpPr>
        <p:spPr>
          <a:xfrm>
            <a:off x="2270725" y="6175620"/>
            <a:ext cx="7283340" cy="523220"/>
          </a:xfrm>
          <a:prstGeom prst="rect">
            <a:avLst/>
          </a:prstGeom>
          <a:noFill/>
        </p:spPr>
        <p:txBody>
          <a:bodyPr wrap="none" rtlCol="0">
            <a:spAutoFit/>
          </a:bodyPr>
          <a:lstStyle/>
          <a:p>
            <a:r>
              <a:rPr lang="en-US" sz="1400" i="1" dirty="0">
                <a:solidFill>
                  <a:srgbClr val="000000"/>
                </a:solidFill>
                <a:latin typeface="Calibri" panose="020F0502020204030204" pitchFamily="34" charset="0"/>
                <a:cs typeface="Calibri" panose="020F0502020204030204" pitchFamily="34" charset="0"/>
              </a:rPr>
              <a:t>Sources: Adapted from Radical Self-Care and the Changing Store Environment, Kantar, September </a:t>
            </a:r>
          </a:p>
          <a:p>
            <a:r>
              <a:rPr lang="en-US" sz="1400" i="1" dirty="0">
                <a:solidFill>
                  <a:srgbClr val="000000"/>
                </a:solidFill>
                <a:latin typeface="Calibri" panose="020F0502020204030204" pitchFamily="34" charset="0"/>
                <a:cs typeface="Calibri" panose="020F0502020204030204" pitchFamily="34" charset="0"/>
              </a:rPr>
              <a:t>21, 2020; US consumer sentiment during the coronavirus crisis, McKinsey, March 24, 2021</a:t>
            </a:r>
          </a:p>
        </p:txBody>
      </p:sp>
      <p:pic>
        <p:nvPicPr>
          <p:cNvPr id="12" name="Picture 2" descr="mental Icon 2365984">
            <a:extLst>
              <a:ext uri="{FF2B5EF4-FFF2-40B4-BE49-F238E27FC236}">
                <a16:creationId xmlns:a16="http://schemas.microsoft.com/office/drawing/2014/main" id="{D3C6AA66-C32E-48E7-A14A-7799A3363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9349" y="1854010"/>
            <a:ext cx="1784716" cy="17847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ed Icon 2529094">
            <a:extLst>
              <a:ext uri="{FF2B5EF4-FFF2-40B4-BE49-F238E27FC236}">
                <a16:creationId xmlns:a16="http://schemas.microsoft.com/office/drawing/2014/main" id="{437C181A-76A1-42C0-9A50-1D048D6F2F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9735" y="3563254"/>
            <a:ext cx="1879633" cy="18796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ealthy Food Icon 2100944">
            <a:extLst>
              <a:ext uri="{FF2B5EF4-FFF2-40B4-BE49-F238E27FC236}">
                <a16:creationId xmlns:a16="http://schemas.microsoft.com/office/drawing/2014/main" id="{B045536C-9730-443F-BDAA-5F7F71141C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376" y="3432137"/>
            <a:ext cx="2271519" cy="22715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ealthy Food Icon 1673279">
            <a:extLst>
              <a:ext uri="{FF2B5EF4-FFF2-40B4-BE49-F238E27FC236}">
                <a16:creationId xmlns:a16="http://schemas.microsoft.com/office/drawing/2014/main" id="{01B7E854-52A9-4491-80C9-81BA5DE5C2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7806" y="1759093"/>
            <a:ext cx="1879633" cy="187963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DNA Icon 2693862">
            <a:extLst>
              <a:ext uri="{FF2B5EF4-FFF2-40B4-BE49-F238E27FC236}">
                <a16:creationId xmlns:a16="http://schemas.microsoft.com/office/drawing/2014/main" id="{C987DF65-4F96-41C7-9080-04621E2F7F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6047" y="2013458"/>
            <a:ext cx="1396894" cy="139689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Mental Health Icon 66159">
            <a:extLst>
              <a:ext uri="{FF2B5EF4-FFF2-40B4-BE49-F238E27FC236}">
                <a16:creationId xmlns:a16="http://schemas.microsoft.com/office/drawing/2014/main" id="{8CF62097-E74F-420B-B142-7FD8819FEF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1297" y="3508592"/>
            <a:ext cx="1879632" cy="18796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C64E994-3512-CCF2-1831-9A0F62D2E9D9}"/>
              </a:ext>
            </a:extLst>
          </p:cNvPr>
          <p:cNvPicPr>
            <a:picLocks noChangeAspect="1"/>
          </p:cNvPicPr>
          <p:nvPr/>
        </p:nvPicPr>
        <p:blipFill>
          <a:blip r:embed="rId9"/>
          <a:stretch>
            <a:fillRect/>
          </a:stretch>
        </p:blipFill>
        <p:spPr>
          <a:xfrm>
            <a:off x="849063" y="1649701"/>
            <a:ext cx="3957191" cy="4304456"/>
          </a:xfrm>
          <a:prstGeom prst="rect">
            <a:avLst/>
          </a:prstGeom>
        </p:spPr>
      </p:pic>
      <p:sp>
        <p:nvSpPr>
          <p:cNvPr id="3" name="Arrow: Right 2">
            <a:extLst>
              <a:ext uri="{FF2B5EF4-FFF2-40B4-BE49-F238E27FC236}">
                <a16:creationId xmlns:a16="http://schemas.microsoft.com/office/drawing/2014/main" id="{DC53A2BB-EA31-5E71-96C8-990C2CCF9125}"/>
              </a:ext>
            </a:extLst>
          </p:cNvPr>
          <p:cNvSpPr/>
          <p:nvPr/>
        </p:nvSpPr>
        <p:spPr>
          <a:xfrm>
            <a:off x="4806254" y="3295037"/>
            <a:ext cx="1080107" cy="10756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7775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E1B75A-18D3-E75F-EFC8-B25A6A8BBE65}"/>
              </a:ext>
            </a:extLst>
          </p:cNvPr>
          <p:cNvSpPr txBox="1"/>
          <p:nvPr/>
        </p:nvSpPr>
        <p:spPr>
          <a:xfrm>
            <a:off x="1135479" y="687488"/>
            <a:ext cx="9127457" cy="4647426"/>
          </a:xfrm>
          <a:prstGeom prst="rect">
            <a:avLst/>
          </a:prstGeom>
          <a:noFill/>
        </p:spPr>
        <p:txBody>
          <a:bodyPr wrap="square">
            <a:spAutoFit/>
          </a:bodyPr>
          <a:lstStyle/>
          <a:p>
            <a:pPr algn="ctr"/>
            <a:r>
              <a:rPr lang="en-US" sz="4400" dirty="0">
                <a:latin typeface="Bebas Neue SemiRounded" panose="020F0606020202050201" pitchFamily="34" charset="0"/>
              </a:rPr>
              <a:t>Heath @ Retail – a trip from Florence, Italy </a:t>
            </a:r>
          </a:p>
          <a:p>
            <a:pPr algn="ctr"/>
            <a:r>
              <a:rPr lang="en-US" sz="4400" dirty="0">
                <a:latin typeface="Bebas Neue SemiRounded" panose="020F0606020202050201" pitchFamily="34" charset="0"/>
              </a:rPr>
              <a:t>to Main Street, USA (or “K” Street, DC)</a:t>
            </a:r>
          </a:p>
          <a:p>
            <a:pPr algn="ctr"/>
            <a:endParaRPr lang="en-US" sz="4400" dirty="0">
              <a:latin typeface="Bebas Neue SemiRounded" panose="020F0606020202050201" pitchFamily="34" charset="0"/>
            </a:endParaRPr>
          </a:p>
          <a:p>
            <a:pPr algn="ctr"/>
            <a:r>
              <a:rPr lang="en-US" sz="4400" dirty="0">
                <a:highlight>
                  <a:srgbClr val="FFFF00"/>
                </a:highlight>
                <a:latin typeface="Bebas Neue SemiRounded" panose="020F0606020202050201" pitchFamily="34" charset="0"/>
              </a:rPr>
              <a:t>bUt What is “Retail health?”</a:t>
            </a:r>
          </a:p>
          <a:p>
            <a:pPr algn="ctr"/>
            <a:endParaRPr lang="en-US" sz="4400" dirty="0">
              <a:latin typeface="Bebas Neue SemiRounded" panose="020F0606020202050201" pitchFamily="34" charset="0"/>
            </a:endParaRPr>
          </a:p>
          <a:p>
            <a:pPr algn="ctr"/>
            <a:r>
              <a:rPr lang="en-US" sz="4400" dirty="0">
                <a:latin typeface="Bebas Neue SemiRounded" panose="020F0606020202050201" pitchFamily="34" charset="0"/>
              </a:rPr>
              <a:t>It used to be </a:t>
            </a:r>
            <a:r>
              <a:rPr lang="en-US" sz="4400" dirty="0">
                <a:solidFill>
                  <a:srgbClr val="FF0000"/>
                </a:solidFill>
                <a:latin typeface="Bebas Neue SemiRounded" panose="020F0606020202050201" pitchFamily="34" charset="0"/>
              </a:rPr>
              <a:t>the pharmacy…</a:t>
            </a:r>
            <a:endParaRPr lang="en-US" sz="4400" dirty="0">
              <a:solidFill>
                <a:srgbClr val="FF0000"/>
              </a:solidFill>
            </a:endParaRPr>
          </a:p>
          <a:p>
            <a:pPr marL="285750" indent="-285750">
              <a:buFont typeface="Arial" panose="020B0604020202020204" pitchFamily="34" charset="0"/>
              <a:buChar char="•"/>
            </a:pPr>
            <a:endParaRPr lang="en-US" sz="3200" dirty="0">
              <a:latin typeface="Bebas Neue SemiRounded" panose="020F0606020202050201" pitchFamily="34" charset="0"/>
            </a:endParaRPr>
          </a:p>
        </p:txBody>
      </p:sp>
    </p:spTree>
    <p:extLst>
      <p:ext uri="{BB962C8B-B14F-4D97-AF65-F5344CB8AC3E}">
        <p14:creationId xmlns:p14="http://schemas.microsoft.com/office/powerpoint/2010/main" val="2962052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santa maria novella pharm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031" y="1328725"/>
            <a:ext cx="6868844" cy="456091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1506128" y="221359"/>
            <a:ext cx="8765647"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000000"/>
                </a:solidFill>
                <a:latin typeface="Bebas Neue SemiRounded" panose="020F0606020202050201" pitchFamily="34" charset="0"/>
              </a:rPr>
              <a:t>Self-care in the renaissance…</a:t>
            </a:r>
          </a:p>
          <a:p>
            <a:pPr algn="ctr"/>
            <a:r>
              <a:rPr lang="en-US" sz="3600" dirty="0">
                <a:solidFill>
                  <a:srgbClr val="000000"/>
                </a:solidFill>
                <a:latin typeface="Bebas Neue SemiRounded" panose="020F0606020202050201" pitchFamily="34" charset="0"/>
              </a:rPr>
              <a:t>Farmaceutica di Santa Maria Novella, c 1612</a:t>
            </a:r>
            <a:br>
              <a:rPr lang="en-US" sz="3600" dirty="0">
                <a:solidFill>
                  <a:srgbClr val="000000"/>
                </a:solidFill>
                <a:latin typeface="Bebas Neue SemiRounded" panose="020F0606020202050201" pitchFamily="34" charset="0"/>
              </a:rPr>
            </a:br>
            <a:endParaRPr lang="en-US" sz="3600" dirty="0">
              <a:solidFill>
                <a:srgbClr val="000000"/>
              </a:solidFill>
              <a:latin typeface="Bebas Neue SemiRounded" panose="020F0606020202050201" pitchFamily="34" charset="0"/>
            </a:endParaRPr>
          </a:p>
        </p:txBody>
      </p:sp>
      <p:sp>
        <p:nvSpPr>
          <p:cNvPr id="2" name="Slide Number Placeholder 1"/>
          <p:cNvSpPr>
            <a:spLocks noGrp="1"/>
          </p:cNvSpPr>
          <p:nvPr>
            <p:ph type="sldNum" sz="quarter" idx="12"/>
          </p:nvPr>
        </p:nvSpPr>
        <p:spPr>
          <a:xfrm>
            <a:off x="9236242" y="6356350"/>
            <a:ext cx="2743200" cy="365125"/>
          </a:xfrm>
        </p:spPr>
        <p:txBody>
          <a:bodyPr/>
          <a:lstStyle/>
          <a:p>
            <a:fld id="{ADECD1A4-1624-6949-B8C9-024C085B7306}" type="slidenum">
              <a:rPr lang="en-US" smtClean="0"/>
              <a:t>12</a:t>
            </a:fld>
            <a:endParaRPr lang="en-US" dirty="0"/>
          </a:p>
        </p:txBody>
      </p:sp>
      <p:sp>
        <p:nvSpPr>
          <p:cNvPr id="4" name="TextBox 3">
            <a:extLst>
              <a:ext uri="{FF2B5EF4-FFF2-40B4-BE49-F238E27FC236}">
                <a16:creationId xmlns:a16="http://schemas.microsoft.com/office/drawing/2014/main" id="{E7D921B6-CF60-203A-1DB2-009DFFEC7325}"/>
              </a:ext>
            </a:extLst>
          </p:cNvPr>
          <p:cNvSpPr txBox="1"/>
          <p:nvPr/>
        </p:nvSpPr>
        <p:spPr>
          <a:xfrm>
            <a:off x="3681663" y="6075144"/>
            <a:ext cx="4507581" cy="646331"/>
          </a:xfrm>
          <a:prstGeom prst="rect">
            <a:avLst/>
          </a:prstGeom>
          <a:noFill/>
        </p:spPr>
        <p:txBody>
          <a:bodyPr wrap="none" rtlCol="0">
            <a:spAutoFit/>
          </a:bodyPr>
          <a:lstStyle/>
          <a:p>
            <a:r>
              <a:rPr lang="en-US" dirty="0"/>
              <a:t>The first “retail pharmacy,” in Florence, Italy – </a:t>
            </a:r>
          </a:p>
          <a:p>
            <a:r>
              <a:rPr lang="en-US" dirty="0"/>
              <a:t>still operating, now with ecommerce channel</a:t>
            </a:r>
          </a:p>
        </p:txBody>
      </p:sp>
    </p:spTree>
    <p:extLst>
      <p:ext uri="{BB962C8B-B14F-4D97-AF65-F5344CB8AC3E}">
        <p14:creationId xmlns:p14="http://schemas.microsoft.com/office/powerpoint/2010/main" val="4059217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198354" y="343193"/>
            <a:ext cx="11399995"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000000"/>
                </a:solidFill>
                <a:latin typeface="Bebas Neue SemiRounded" panose="020F0606020202050201" pitchFamily="34" charset="0"/>
              </a:rPr>
              <a:t>CVS, Store #10685, 675 “K” St., NW, Washington DC  20001</a:t>
            </a:r>
          </a:p>
        </p:txBody>
      </p:sp>
      <p:sp>
        <p:nvSpPr>
          <p:cNvPr id="5" name="Slide Number Placeholder 4"/>
          <p:cNvSpPr>
            <a:spLocks noGrp="1"/>
          </p:cNvSpPr>
          <p:nvPr>
            <p:ph type="sldNum" sz="quarter" idx="12"/>
          </p:nvPr>
        </p:nvSpPr>
        <p:spPr>
          <a:xfrm>
            <a:off x="9242258" y="6324080"/>
            <a:ext cx="2743200" cy="365125"/>
          </a:xfrm>
        </p:spPr>
        <p:txBody>
          <a:bodyPr/>
          <a:lstStyle/>
          <a:p>
            <a:fld id="{ADECD1A4-1624-6949-B8C9-024C085B7306}" type="slidenum">
              <a:rPr lang="en-US" smtClean="0"/>
              <a:t>13</a:t>
            </a:fld>
            <a:endParaRPr lang="en-US" dirty="0"/>
          </a:p>
        </p:txBody>
      </p:sp>
      <p:pic>
        <p:nvPicPr>
          <p:cNvPr id="9218" name="Picture 2" descr="655 K Street NW | Douglas Development">
            <a:extLst>
              <a:ext uri="{FF2B5EF4-FFF2-40B4-BE49-F238E27FC236}">
                <a16:creationId xmlns:a16="http://schemas.microsoft.com/office/drawing/2014/main" id="{03D9094C-D3F8-177E-8E40-77DA885BC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255" y="1228305"/>
            <a:ext cx="6932195" cy="462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415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vs and aetna merger approved by DoJ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237" y="1454521"/>
            <a:ext cx="9211075" cy="51735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5"/>
          <p:cNvSpPr txBox="1">
            <a:spLocks/>
          </p:cNvSpPr>
          <p:nvPr/>
        </p:nvSpPr>
        <p:spPr>
          <a:xfrm>
            <a:off x="205273" y="369191"/>
            <a:ext cx="1160728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000000"/>
                </a:solidFill>
                <a:latin typeface="Bebas Neue SemiRounded" panose="020F0606020202050201" pitchFamily="34" charset="0"/>
              </a:rPr>
              <a:t>CVS/health + Aetna merger approved by DoJ, </a:t>
            </a:r>
          </a:p>
          <a:p>
            <a:pPr algn="ctr"/>
            <a:r>
              <a:rPr lang="en-US" sz="3200" dirty="0">
                <a:solidFill>
                  <a:srgbClr val="000000"/>
                </a:solidFill>
                <a:latin typeface="Bebas Neue SemiRounded" panose="020F0606020202050201" pitchFamily="34" charset="0"/>
              </a:rPr>
              <a:t>10</a:t>
            </a:r>
            <a:r>
              <a:rPr lang="en-US" sz="3200" baseline="30000" dirty="0">
                <a:solidFill>
                  <a:srgbClr val="000000"/>
                </a:solidFill>
                <a:latin typeface="Bebas Neue SemiRounded" panose="020F0606020202050201" pitchFamily="34" charset="0"/>
              </a:rPr>
              <a:t>th</a:t>
            </a:r>
            <a:r>
              <a:rPr lang="en-US" sz="3200" dirty="0">
                <a:solidFill>
                  <a:srgbClr val="000000"/>
                </a:solidFill>
                <a:latin typeface="Bebas Neue SemiRounded" panose="020F0606020202050201" pitchFamily="34" charset="0"/>
              </a:rPr>
              <a:t> October 2018</a:t>
            </a:r>
          </a:p>
        </p:txBody>
      </p:sp>
      <p:sp>
        <p:nvSpPr>
          <p:cNvPr id="5" name="Slide Number Placeholder 4"/>
          <p:cNvSpPr>
            <a:spLocks noGrp="1"/>
          </p:cNvSpPr>
          <p:nvPr>
            <p:ph type="sldNum" sz="quarter" idx="12"/>
          </p:nvPr>
        </p:nvSpPr>
        <p:spPr>
          <a:xfrm>
            <a:off x="9236242" y="6362365"/>
            <a:ext cx="2743200" cy="365125"/>
          </a:xfrm>
        </p:spPr>
        <p:txBody>
          <a:bodyPr/>
          <a:lstStyle/>
          <a:p>
            <a:fld id="{ADECD1A4-1624-6949-B8C9-024C085B7306}" type="slidenum">
              <a:rPr lang="en-US" smtClean="0"/>
              <a:t>14</a:t>
            </a:fld>
            <a:endParaRPr lang="en-US" dirty="0"/>
          </a:p>
        </p:txBody>
      </p:sp>
    </p:spTree>
    <p:extLst>
      <p:ext uri="{BB962C8B-B14F-4D97-AF65-F5344CB8AC3E}">
        <p14:creationId xmlns:p14="http://schemas.microsoft.com/office/powerpoint/2010/main" val="2991007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3280" y="3938740"/>
            <a:ext cx="10010520" cy="1323439"/>
          </a:xfrm>
          <a:prstGeom prst="rect">
            <a:avLst/>
          </a:prstGeom>
        </p:spPr>
        <p:txBody>
          <a:bodyPr wrap="square">
            <a:spAutoFit/>
          </a:bodyPr>
          <a:lstStyle/>
          <a:p>
            <a:r>
              <a:rPr lang="en-US" sz="2000" i="1" dirty="0">
                <a:solidFill>
                  <a:srgbClr val="235BA7"/>
                </a:solidFill>
                <a:latin typeface="Helvetica Neue"/>
              </a:rPr>
              <a:t>“Transforming the consumer health care experience creating </a:t>
            </a:r>
            <a:r>
              <a:rPr lang="en-US" sz="2000" b="1" i="1" dirty="0">
                <a:solidFill>
                  <a:srgbClr val="C00000"/>
                </a:solidFill>
                <a:highlight>
                  <a:srgbClr val="FFFF00"/>
                </a:highlight>
                <a:latin typeface="Helvetica Neue"/>
              </a:rPr>
              <a:t>a new front door </a:t>
            </a:r>
            <a:r>
              <a:rPr lang="en-US" sz="2000" b="1" i="1" dirty="0">
                <a:solidFill>
                  <a:srgbClr val="C00000"/>
                </a:solidFill>
                <a:latin typeface="Helvetica Neue"/>
              </a:rPr>
              <a:t>to health care</a:t>
            </a:r>
            <a:r>
              <a:rPr lang="en-US" sz="2000" i="1" dirty="0">
                <a:solidFill>
                  <a:srgbClr val="235BA7"/>
                </a:solidFill>
                <a:latin typeface="Helvetica Neue"/>
              </a:rPr>
              <a:t>. HealthHUB locations are helping to elevate the store into a </a:t>
            </a:r>
            <a:r>
              <a:rPr lang="en-US" sz="2000" b="1" i="1" dirty="0">
                <a:solidFill>
                  <a:srgbClr val="C00000"/>
                </a:solidFill>
                <a:latin typeface="Helvetica Neue"/>
              </a:rPr>
              <a:t>convenient neighborhood health care destination that brings easier access to better care at a lower cost</a:t>
            </a:r>
            <a:r>
              <a:rPr lang="en-US" sz="2000" i="1" dirty="0">
                <a:solidFill>
                  <a:srgbClr val="235BA7"/>
                </a:solidFill>
                <a:latin typeface="Helvetica Neue"/>
              </a:rPr>
              <a:t>.” </a:t>
            </a:r>
            <a:endParaRPr lang="en-US" sz="2000" b="0" i="1" dirty="0">
              <a:solidFill>
                <a:srgbClr val="235BA7"/>
              </a:solidFill>
              <a:effectLst/>
              <a:latin typeface="Helvetica Neue"/>
            </a:endParaRPr>
          </a:p>
        </p:txBody>
      </p:sp>
      <p:pic>
        <p:nvPicPr>
          <p:cNvPr id="5" name="Picture 6" descr="Image result for cvs healthh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383" y="491634"/>
            <a:ext cx="4269698" cy="320227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9158037" y="6349975"/>
            <a:ext cx="2743200" cy="365125"/>
          </a:xfrm>
        </p:spPr>
        <p:txBody>
          <a:bodyPr/>
          <a:lstStyle/>
          <a:p>
            <a:fld id="{ADECD1A4-1624-6949-B8C9-024C085B7306}" type="slidenum">
              <a:rPr lang="en-US" smtClean="0"/>
              <a:t>15</a:t>
            </a:fld>
            <a:endParaRPr lang="en-US" dirty="0"/>
          </a:p>
        </p:txBody>
      </p:sp>
      <p:sp>
        <p:nvSpPr>
          <p:cNvPr id="8" name="Rectangle 7"/>
          <p:cNvSpPr/>
          <p:nvPr/>
        </p:nvSpPr>
        <p:spPr>
          <a:xfrm>
            <a:off x="3937232" y="5209099"/>
            <a:ext cx="7038392" cy="707886"/>
          </a:xfrm>
          <a:prstGeom prst="rect">
            <a:avLst/>
          </a:prstGeom>
        </p:spPr>
        <p:txBody>
          <a:bodyPr wrap="square">
            <a:spAutoFit/>
          </a:bodyPr>
          <a:lstStyle/>
          <a:p>
            <a:r>
              <a:rPr lang="en-US" sz="2000" i="1" dirty="0">
                <a:solidFill>
                  <a:srgbClr val="235BA7"/>
                </a:solidFill>
                <a:latin typeface="Helvetica Neue"/>
              </a:rPr>
              <a:t>Alan Lotvin, Chief Transformation Officer, CVS/health</a:t>
            </a:r>
          </a:p>
          <a:p>
            <a:r>
              <a:rPr lang="en-US" sz="2000" i="1" dirty="0">
                <a:solidFill>
                  <a:srgbClr val="235BA7"/>
                </a:solidFill>
                <a:latin typeface="Helvetica Neue"/>
              </a:rPr>
              <a:t>February 2019</a:t>
            </a:r>
            <a:endParaRPr lang="en-US" sz="2000" dirty="0"/>
          </a:p>
        </p:txBody>
      </p:sp>
      <p:pic>
        <p:nvPicPr>
          <p:cNvPr id="9" name="Picture 8">
            <a:extLst>
              <a:ext uri="{FF2B5EF4-FFF2-40B4-BE49-F238E27FC236}">
                <a16:creationId xmlns:a16="http://schemas.microsoft.com/office/drawing/2014/main" id="{8F7306F7-5215-7C7B-CB4F-2AB715D88E31}"/>
              </a:ext>
            </a:extLst>
          </p:cNvPr>
          <p:cNvPicPr>
            <a:picLocks noChangeAspect="1"/>
          </p:cNvPicPr>
          <p:nvPr/>
        </p:nvPicPr>
        <p:blipFill>
          <a:blip r:embed="rId3"/>
          <a:stretch>
            <a:fillRect/>
          </a:stretch>
        </p:blipFill>
        <p:spPr>
          <a:xfrm>
            <a:off x="6423586" y="392949"/>
            <a:ext cx="4374028" cy="3300959"/>
          </a:xfrm>
          <a:prstGeom prst="rect">
            <a:avLst/>
          </a:prstGeom>
        </p:spPr>
      </p:pic>
    </p:spTree>
    <p:extLst>
      <p:ext uri="{BB962C8B-B14F-4D97-AF65-F5344CB8AC3E}">
        <p14:creationId xmlns:p14="http://schemas.microsoft.com/office/powerpoint/2010/main" val="3885220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VS Health on X: &quot;#DYK that many Medicaid users are younger and more  comfortable with digital technology than ever before? Learn how this  insight is helping transform their care in the fall">
            <a:extLst>
              <a:ext uri="{FF2B5EF4-FFF2-40B4-BE49-F238E27FC236}">
                <a16:creationId xmlns:a16="http://schemas.microsoft.com/office/drawing/2014/main" id="{7EB5E1A5-2930-6877-5B5C-94762E2FC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910" y="1346480"/>
            <a:ext cx="5177589" cy="51775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F37CE8-3BFD-35D0-25E6-50F69ADC39F7}"/>
              </a:ext>
            </a:extLst>
          </p:cNvPr>
          <p:cNvSpPr txBox="1"/>
          <p:nvPr/>
        </p:nvSpPr>
        <p:spPr>
          <a:xfrm>
            <a:off x="3711901" y="290582"/>
            <a:ext cx="6097002" cy="369332"/>
          </a:xfrm>
          <a:prstGeom prst="rect">
            <a:avLst/>
          </a:prstGeom>
          <a:noFill/>
        </p:spPr>
        <p:txBody>
          <a:bodyPr wrap="square">
            <a:spAutoFit/>
          </a:bodyPr>
          <a:lstStyle/>
          <a:p>
            <a:r>
              <a:rPr lang="en-US" sz="1800" b="1" i="1" dirty="0">
                <a:solidFill>
                  <a:srgbClr val="C00000"/>
                </a:solidFill>
                <a:highlight>
                  <a:srgbClr val="FFFF00"/>
                </a:highlight>
                <a:latin typeface="Helvetica Neue"/>
              </a:rPr>
              <a:t>a new front door </a:t>
            </a:r>
            <a:endParaRPr lang="en-US" dirty="0"/>
          </a:p>
        </p:txBody>
      </p:sp>
      <p:sp>
        <p:nvSpPr>
          <p:cNvPr id="6" name="TextBox 5">
            <a:extLst>
              <a:ext uri="{FF2B5EF4-FFF2-40B4-BE49-F238E27FC236}">
                <a16:creationId xmlns:a16="http://schemas.microsoft.com/office/drawing/2014/main" id="{D1230453-038E-F7FF-96C2-80992588C062}"/>
              </a:ext>
            </a:extLst>
          </p:cNvPr>
          <p:cNvSpPr txBox="1"/>
          <p:nvPr/>
        </p:nvSpPr>
        <p:spPr>
          <a:xfrm>
            <a:off x="2885732" y="182860"/>
            <a:ext cx="6171882" cy="1077218"/>
          </a:xfrm>
          <a:prstGeom prst="rect">
            <a:avLst/>
          </a:prstGeom>
          <a:noFill/>
        </p:spPr>
        <p:txBody>
          <a:bodyPr wrap="none" rtlCol="0">
            <a:spAutoFit/>
          </a:bodyPr>
          <a:lstStyle/>
          <a:p>
            <a:r>
              <a:rPr lang="en-US" sz="3200" dirty="0">
                <a:solidFill>
                  <a:srgbClr val="000000"/>
                </a:solidFill>
                <a:latin typeface="Bebas Neue SemiRounded" panose="020F0606020202050201" pitchFamily="34" charset="0"/>
              </a:rPr>
              <a:t>From                               to digital front doors…</a:t>
            </a:r>
          </a:p>
          <a:p>
            <a:r>
              <a:rPr lang="en-US" sz="3200" dirty="0">
                <a:solidFill>
                  <a:srgbClr val="000000"/>
                </a:solidFill>
                <a:latin typeface="Bebas Neue SemiRounded" panose="020F0606020202050201" pitchFamily="34" charset="0"/>
              </a:rPr>
              <a:t>                                       goes omnichannel</a:t>
            </a:r>
          </a:p>
        </p:txBody>
      </p:sp>
      <p:pic>
        <p:nvPicPr>
          <p:cNvPr id="8" name="Picture 7">
            <a:extLst>
              <a:ext uri="{FF2B5EF4-FFF2-40B4-BE49-F238E27FC236}">
                <a16:creationId xmlns:a16="http://schemas.microsoft.com/office/drawing/2014/main" id="{0A9600AD-CAFF-EA9D-2C21-E1703EFACEDB}"/>
              </a:ext>
            </a:extLst>
          </p:cNvPr>
          <p:cNvPicPr>
            <a:picLocks noChangeAspect="1"/>
          </p:cNvPicPr>
          <p:nvPr/>
        </p:nvPicPr>
        <p:blipFill>
          <a:blip r:embed="rId3"/>
          <a:stretch>
            <a:fillRect/>
          </a:stretch>
        </p:blipFill>
        <p:spPr>
          <a:xfrm>
            <a:off x="3464867" y="746316"/>
            <a:ext cx="2070206" cy="368319"/>
          </a:xfrm>
          <a:prstGeom prst="rect">
            <a:avLst/>
          </a:prstGeom>
        </p:spPr>
      </p:pic>
      <p:sp>
        <p:nvSpPr>
          <p:cNvPr id="9" name="Slide Number Placeholder 1">
            <a:extLst>
              <a:ext uri="{FF2B5EF4-FFF2-40B4-BE49-F238E27FC236}">
                <a16:creationId xmlns:a16="http://schemas.microsoft.com/office/drawing/2014/main" id="{32E94715-6C30-280D-1AFD-C64B515DD624}"/>
              </a:ext>
            </a:extLst>
          </p:cNvPr>
          <p:cNvSpPr txBox="1">
            <a:spLocks/>
          </p:cNvSpPr>
          <p:nvPr/>
        </p:nvSpPr>
        <p:spPr>
          <a:xfrm>
            <a:off x="11640552" y="6456258"/>
            <a:ext cx="407988" cy="30914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16</a:t>
            </a:fld>
            <a:endParaRPr lang="en-US" dirty="0"/>
          </a:p>
        </p:txBody>
      </p:sp>
    </p:spTree>
    <p:extLst>
      <p:ext uri="{BB962C8B-B14F-4D97-AF65-F5344CB8AC3E}">
        <p14:creationId xmlns:p14="http://schemas.microsoft.com/office/powerpoint/2010/main" val="3482288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D7B2F-BDC5-69B3-691F-40F192ABA674}"/>
              </a:ext>
            </a:extLst>
          </p:cNvPr>
          <p:cNvPicPr>
            <a:picLocks noChangeAspect="1"/>
          </p:cNvPicPr>
          <p:nvPr/>
        </p:nvPicPr>
        <p:blipFill>
          <a:blip r:embed="rId2"/>
          <a:stretch>
            <a:fillRect/>
          </a:stretch>
        </p:blipFill>
        <p:spPr>
          <a:xfrm>
            <a:off x="1072966" y="876914"/>
            <a:ext cx="9650773" cy="5706098"/>
          </a:xfrm>
          <a:prstGeom prst="rect">
            <a:avLst/>
          </a:prstGeom>
        </p:spPr>
      </p:pic>
      <p:sp>
        <p:nvSpPr>
          <p:cNvPr id="4" name="Title 5">
            <a:extLst>
              <a:ext uri="{FF2B5EF4-FFF2-40B4-BE49-F238E27FC236}">
                <a16:creationId xmlns:a16="http://schemas.microsoft.com/office/drawing/2014/main" id="{A841AC4F-8054-004B-CDBB-48FDAEBFDAB8}"/>
              </a:ext>
            </a:extLst>
          </p:cNvPr>
          <p:cNvSpPr txBox="1">
            <a:spLocks/>
          </p:cNvSpPr>
          <p:nvPr/>
        </p:nvSpPr>
        <p:spPr>
          <a:xfrm>
            <a:off x="198356" y="274988"/>
            <a:ext cx="11399995"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000000"/>
                </a:solidFill>
                <a:latin typeface="Bebas Neue SemiRounded" panose="020F0606020202050201" pitchFamily="34" charset="0"/>
              </a:rPr>
              <a:t>One week of retail health news in October 2023 (don’t blink!)</a:t>
            </a:r>
          </a:p>
        </p:txBody>
      </p:sp>
      <p:sp>
        <p:nvSpPr>
          <p:cNvPr id="5" name="Slide Number Placeholder 1">
            <a:extLst>
              <a:ext uri="{FF2B5EF4-FFF2-40B4-BE49-F238E27FC236}">
                <a16:creationId xmlns:a16="http://schemas.microsoft.com/office/drawing/2014/main" id="{54685F0C-EA9F-062E-6B2B-7F089F52FF4C}"/>
              </a:ext>
            </a:extLst>
          </p:cNvPr>
          <p:cNvSpPr txBox="1">
            <a:spLocks/>
          </p:cNvSpPr>
          <p:nvPr/>
        </p:nvSpPr>
        <p:spPr>
          <a:xfrm>
            <a:off x="11640552" y="6456258"/>
            <a:ext cx="407988" cy="30914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17</a:t>
            </a:fld>
            <a:endParaRPr lang="en-US" dirty="0"/>
          </a:p>
        </p:txBody>
      </p:sp>
    </p:spTree>
    <p:extLst>
      <p:ext uri="{BB962C8B-B14F-4D97-AF65-F5344CB8AC3E}">
        <p14:creationId xmlns:p14="http://schemas.microsoft.com/office/powerpoint/2010/main" val="4287621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6BF935-BC8A-36CE-B194-7F60EE154870}"/>
              </a:ext>
            </a:extLst>
          </p:cNvPr>
          <p:cNvPicPr>
            <a:picLocks noChangeAspect="1"/>
          </p:cNvPicPr>
          <p:nvPr/>
        </p:nvPicPr>
        <p:blipFill>
          <a:blip r:embed="rId3"/>
          <a:stretch>
            <a:fillRect/>
          </a:stretch>
        </p:blipFill>
        <p:spPr>
          <a:xfrm>
            <a:off x="1477005" y="-61165"/>
            <a:ext cx="9156463" cy="6840959"/>
          </a:xfrm>
          <a:prstGeom prst="rect">
            <a:avLst/>
          </a:prstGeom>
        </p:spPr>
      </p:pic>
      <p:pic>
        <p:nvPicPr>
          <p:cNvPr id="8" name="Picture 7">
            <a:extLst>
              <a:ext uri="{FF2B5EF4-FFF2-40B4-BE49-F238E27FC236}">
                <a16:creationId xmlns:a16="http://schemas.microsoft.com/office/drawing/2014/main" id="{77E375BC-DB78-3ECB-BC2B-DE4A05A9AC28}"/>
              </a:ext>
            </a:extLst>
          </p:cNvPr>
          <p:cNvPicPr>
            <a:picLocks noChangeAspect="1"/>
          </p:cNvPicPr>
          <p:nvPr/>
        </p:nvPicPr>
        <p:blipFill>
          <a:blip r:embed="rId4"/>
          <a:stretch>
            <a:fillRect/>
          </a:stretch>
        </p:blipFill>
        <p:spPr>
          <a:xfrm>
            <a:off x="1605787" y="6106505"/>
            <a:ext cx="9391075" cy="474928"/>
          </a:xfrm>
          <a:prstGeom prst="rect">
            <a:avLst/>
          </a:prstGeom>
        </p:spPr>
      </p:pic>
      <p:pic>
        <p:nvPicPr>
          <p:cNvPr id="10" name="Picture 9">
            <a:extLst>
              <a:ext uri="{FF2B5EF4-FFF2-40B4-BE49-F238E27FC236}">
                <a16:creationId xmlns:a16="http://schemas.microsoft.com/office/drawing/2014/main" id="{CE6F6DD2-09CA-0265-B352-2C1539EA3D6A}"/>
              </a:ext>
            </a:extLst>
          </p:cNvPr>
          <p:cNvPicPr>
            <a:picLocks noChangeAspect="1"/>
          </p:cNvPicPr>
          <p:nvPr/>
        </p:nvPicPr>
        <p:blipFill>
          <a:blip r:embed="rId5"/>
          <a:stretch>
            <a:fillRect/>
          </a:stretch>
        </p:blipFill>
        <p:spPr>
          <a:xfrm>
            <a:off x="2652638" y="6421751"/>
            <a:ext cx="6140766" cy="304816"/>
          </a:xfrm>
          <a:prstGeom prst="rect">
            <a:avLst/>
          </a:prstGeom>
        </p:spPr>
      </p:pic>
      <p:sp>
        <p:nvSpPr>
          <p:cNvPr id="11" name="Slide Number Placeholder 1">
            <a:extLst>
              <a:ext uri="{FF2B5EF4-FFF2-40B4-BE49-F238E27FC236}">
                <a16:creationId xmlns:a16="http://schemas.microsoft.com/office/drawing/2014/main" id="{8769D180-013A-00AA-D1F8-18D1BD56E87F}"/>
              </a:ext>
            </a:extLst>
          </p:cNvPr>
          <p:cNvSpPr txBox="1">
            <a:spLocks/>
          </p:cNvSpPr>
          <p:nvPr/>
        </p:nvSpPr>
        <p:spPr>
          <a:xfrm>
            <a:off x="11640552" y="6456258"/>
            <a:ext cx="407988" cy="30914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18</a:t>
            </a:fld>
            <a:endParaRPr lang="en-US" dirty="0"/>
          </a:p>
        </p:txBody>
      </p:sp>
    </p:spTree>
    <p:extLst>
      <p:ext uri="{BB962C8B-B14F-4D97-AF65-F5344CB8AC3E}">
        <p14:creationId xmlns:p14="http://schemas.microsoft.com/office/powerpoint/2010/main" val="1865929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line image 2">
            <a:extLst>
              <a:ext uri="{FF2B5EF4-FFF2-40B4-BE49-F238E27FC236}">
                <a16:creationId xmlns:a16="http://schemas.microsoft.com/office/drawing/2014/main" id="{1AAC2E36-3FDA-CE3D-7962-4E14475CC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347" y="133752"/>
            <a:ext cx="8276492" cy="65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1">
            <a:extLst>
              <a:ext uri="{FF2B5EF4-FFF2-40B4-BE49-F238E27FC236}">
                <a16:creationId xmlns:a16="http://schemas.microsoft.com/office/drawing/2014/main" id="{708C6627-D2DD-8E8A-1B43-F19539D75821}"/>
              </a:ext>
            </a:extLst>
          </p:cNvPr>
          <p:cNvSpPr txBox="1">
            <a:spLocks/>
          </p:cNvSpPr>
          <p:nvPr/>
        </p:nvSpPr>
        <p:spPr>
          <a:xfrm>
            <a:off x="11640552" y="6456258"/>
            <a:ext cx="407988" cy="30914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19</a:t>
            </a:fld>
            <a:endParaRPr lang="en-US" dirty="0"/>
          </a:p>
        </p:txBody>
      </p:sp>
    </p:spTree>
    <p:extLst>
      <p:ext uri="{BB962C8B-B14F-4D97-AF65-F5344CB8AC3E}">
        <p14:creationId xmlns:p14="http://schemas.microsoft.com/office/powerpoint/2010/main" val="2673607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E8ED6D-C85C-C8EF-C15D-2DBDBDBFD412}"/>
              </a:ext>
            </a:extLst>
          </p:cNvPr>
          <p:cNvSpPr>
            <a:spLocks noGrp="1"/>
          </p:cNvSpPr>
          <p:nvPr>
            <p:ph type="sldNum" sz="quarter" idx="2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2</a:t>
            </a:fld>
            <a:endParaRPr lang="en-US" dirty="0"/>
          </a:p>
        </p:txBody>
      </p:sp>
      <p:sp>
        <p:nvSpPr>
          <p:cNvPr id="3" name="Title 2">
            <a:extLst>
              <a:ext uri="{FF2B5EF4-FFF2-40B4-BE49-F238E27FC236}">
                <a16:creationId xmlns:a16="http://schemas.microsoft.com/office/drawing/2014/main" id="{063EE741-7709-A999-FEEB-96F6A37E0C32}"/>
              </a:ext>
            </a:extLst>
          </p:cNvPr>
          <p:cNvSpPr>
            <a:spLocks noGrp="1"/>
          </p:cNvSpPr>
          <p:nvPr>
            <p:ph type="title"/>
          </p:nvPr>
        </p:nvSpPr>
        <p:spPr>
          <a:xfrm>
            <a:off x="407987" y="412608"/>
            <a:ext cx="11376025" cy="825643"/>
          </a:xfrm>
        </p:spPr>
        <p:txBody>
          <a:bodyPr>
            <a:noAutofit/>
          </a:bodyPr>
          <a:lstStyle/>
          <a:p>
            <a:pPr algn="l">
              <a:lnSpc>
                <a:spcPct val="90000"/>
              </a:lnSpc>
              <a:spcAft>
                <a:spcPts val="600"/>
              </a:spcAft>
            </a:pPr>
            <a:r>
              <a:rPr lang="en-US" sz="4400" dirty="0">
                <a:solidFill>
                  <a:srgbClr val="000000"/>
                </a:solidFill>
                <a:latin typeface="Bebas Neue SemiRounded" panose="020F0606020202050201" pitchFamily="34" charset="0"/>
              </a:rPr>
              <a:t>The New healthcare Consumerism</a:t>
            </a:r>
            <a:br>
              <a:rPr lang="en-US" sz="4400" dirty="0">
                <a:solidFill>
                  <a:srgbClr val="000000"/>
                </a:solidFill>
                <a:latin typeface="Bebas Neue SemiRounded" panose="020F0606020202050201" pitchFamily="34" charset="0"/>
              </a:rPr>
            </a:br>
            <a:r>
              <a:rPr lang="en-US" sz="4400" dirty="0">
                <a:solidFill>
                  <a:srgbClr val="000000"/>
                </a:solidFill>
                <a:latin typeface="Bebas Neue SemiRounded" panose="020F0606020202050201" pitchFamily="34" charset="0"/>
              </a:rPr>
              <a:t>our roadmap</a:t>
            </a:r>
            <a:br>
              <a:rPr lang="en-US" sz="4400" dirty="0">
                <a:latin typeface="Bebas Neue SemiRounded" panose="020F0606020202050201" pitchFamily="34" charset="0"/>
              </a:rPr>
            </a:br>
            <a:endParaRPr lang="en-US" sz="4400" dirty="0">
              <a:latin typeface="Bebas Neue SemiRounded" panose="020F0606020202050201" pitchFamily="34" charset="0"/>
            </a:endParaRPr>
          </a:p>
        </p:txBody>
      </p:sp>
      <p:sp>
        <p:nvSpPr>
          <p:cNvPr id="4" name="TextBox 3">
            <a:extLst>
              <a:ext uri="{FF2B5EF4-FFF2-40B4-BE49-F238E27FC236}">
                <a16:creationId xmlns:a16="http://schemas.microsoft.com/office/drawing/2014/main" id="{6158049F-335B-DFA5-0AE6-8B025330CBF6}"/>
              </a:ext>
            </a:extLst>
          </p:cNvPr>
          <p:cNvSpPr txBox="1"/>
          <p:nvPr/>
        </p:nvSpPr>
        <p:spPr>
          <a:xfrm>
            <a:off x="4038556" y="1439500"/>
            <a:ext cx="7409491" cy="5139869"/>
          </a:xfrm>
          <a:prstGeom prst="rect">
            <a:avLst/>
          </a:prstGeom>
          <a:noFill/>
        </p:spPr>
        <p:txBody>
          <a:bodyPr wrap="square">
            <a:spAutoFit/>
          </a:bodyP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400" dirty="0"/>
              <a:t>Tracking the journey from patient to consumer</a:t>
            </a:r>
          </a:p>
          <a:p>
            <a:endParaRPr lang="en-US" sz="2400" dirty="0"/>
          </a:p>
          <a:p>
            <a:pPr marL="285750" indent="-285750">
              <a:buFont typeface="Arial" panose="020B0604020202020204" pitchFamily="34" charset="0"/>
              <a:buChar char="•"/>
            </a:pPr>
            <a:r>
              <a:rPr lang="en-US" sz="2400" dirty="0"/>
              <a:t>Heath @ Retail – a trip from Florence, Italy to Main Street, USA</a:t>
            </a:r>
          </a:p>
          <a:p>
            <a:endParaRPr lang="en-US" sz="2400" dirty="0"/>
          </a:p>
          <a:p>
            <a:pPr marL="285750" indent="-285750">
              <a:buFont typeface="Arial" panose="020B0604020202020204" pitchFamily="34" charset="0"/>
              <a:buChar char="•"/>
            </a:pPr>
            <a:r>
              <a:rPr lang="en-US" sz="2400" dirty="0"/>
              <a:t>The evolving retail health map (hint: don’t blink!)</a:t>
            </a:r>
          </a:p>
          <a:p>
            <a:endParaRPr lang="en-US" sz="2400" dirty="0"/>
          </a:p>
          <a:p>
            <a:pPr marL="285750" indent="-285750">
              <a:buFont typeface="Arial" panose="020B0604020202020204" pitchFamily="34" charset="0"/>
              <a:buChar char="•"/>
            </a:pPr>
            <a:r>
              <a:rPr lang="en-US" sz="2400" dirty="0"/>
              <a:t>The retail health mindset and landscape – future drivers and prospects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Brainstorming…</a:t>
            </a:r>
          </a:p>
          <a:p>
            <a:pPr marL="285750" indent="-285750">
              <a:buFont typeface="Arial" panose="020B0604020202020204" pitchFamily="34" charset="0"/>
              <a:buChar char="•"/>
            </a:pPr>
            <a:endParaRPr lang="en-US" sz="2400" dirty="0"/>
          </a:p>
          <a:p>
            <a:endParaRPr lang="en-US" sz="2000" dirty="0"/>
          </a:p>
        </p:txBody>
      </p:sp>
      <p:pic>
        <p:nvPicPr>
          <p:cNvPr id="5" name="Picture 4">
            <a:extLst>
              <a:ext uri="{FF2B5EF4-FFF2-40B4-BE49-F238E27FC236}">
                <a16:creationId xmlns:a16="http://schemas.microsoft.com/office/drawing/2014/main" id="{FC752C6F-B015-9C5F-1622-45DFF06AB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44" y="2055520"/>
            <a:ext cx="3666367" cy="3486423"/>
          </a:xfrm>
          <a:prstGeom prst="rect">
            <a:avLst/>
          </a:prstGeom>
        </p:spPr>
      </p:pic>
    </p:spTree>
    <p:extLst>
      <p:ext uri="{BB962C8B-B14F-4D97-AF65-F5344CB8AC3E}">
        <p14:creationId xmlns:p14="http://schemas.microsoft.com/office/powerpoint/2010/main" val="4119249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E09BE6-01C2-1CEA-E063-6C48FD428A1C}"/>
              </a:ext>
            </a:extLst>
          </p:cNvPr>
          <p:cNvSpPr>
            <a:spLocks noGrp="1"/>
          </p:cNvSpPr>
          <p:nvPr>
            <p:ph type="sldNum" sz="quarter" idx="12"/>
          </p:nvPr>
        </p:nvSpPr>
        <p:spPr>
          <a:xfrm>
            <a:off x="9289499" y="6388643"/>
            <a:ext cx="2743200" cy="365125"/>
          </a:xfrm>
        </p:spPr>
        <p:txBody>
          <a:bodyPr/>
          <a:lstStyle/>
          <a:p>
            <a:fld id="{ADECD1A4-1624-6949-B8C9-024C085B7306}" type="slidenum">
              <a:rPr lang="en-US" sz="1200" smtClean="0"/>
              <a:pPr/>
              <a:t>20</a:t>
            </a:fld>
            <a:endParaRPr lang="en-US" sz="1200" dirty="0"/>
          </a:p>
        </p:txBody>
      </p:sp>
      <p:pic>
        <p:nvPicPr>
          <p:cNvPr id="4" name="Picture 3">
            <a:extLst>
              <a:ext uri="{FF2B5EF4-FFF2-40B4-BE49-F238E27FC236}">
                <a16:creationId xmlns:a16="http://schemas.microsoft.com/office/drawing/2014/main" id="{A0BA90B1-1D37-9CD9-20D3-EF1AF706B4B3}"/>
              </a:ext>
            </a:extLst>
          </p:cNvPr>
          <p:cNvPicPr>
            <a:picLocks noChangeAspect="1"/>
          </p:cNvPicPr>
          <p:nvPr/>
        </p:nvPicPr>
        <p:blipFill>
          <a:blip r:embed="rId2"/>
          <a:stretch>
            <a:fillRect/>
          </a:stretch>
        </p:blipFill>
        <p:spPr>
          <a:xfrm>
            <a:off x="1420337" y="251250"/>
            <a:ext cx="5064685" cy="6355499"/>
          </a:xfrm>
          <a:prstGeom prst="rect">
            <a:avLst/>
          </a:prstGeom>
        </p:spPr>
      </p:pic>
      <p:pic>
        <p:nvPicPr>
          <p:cNvPr id="7" name="Picture 6">
            <a:extLst>
              <a:ext uri="{FF2B5EF4-FFF2-40B4-BE49-F238E27FC236}">
                <a16:creationId xmlns:a16="http://schemas.microsoft.com/office/drawing/2014/main" id="{6FC33363-3614-59D0-E0C2-91B5EA329B96}"/>
              </a:ext>
            </a:extLst>
          </p:cNvPr>
          <p:cNvPicPr>
            <a:picLocks noChangeAspect="1"/>
          </p:cNvPicPr>
          <p:nvPr/>
        </p:nvPicPr>
        <p:blipFill>
          <a:blip r:embed="rId3"/>
          <a:stretch>
            <a:fillRect/>
          </a:stretch>
        </p:blipFill>
        <p:spPr>
          <a:xfrm>
            <a:off x="8185257" y="570841"/>
            <a:ext cx="1471067" cy="1009662"/>
          </a:xfrm>
          <a:prstGeom prst="rect">
            <a:avLst/>
          </a:prstGeom>
        </p:spPr>
      </p:pic>
      <p:sp>
        <p:nvSpPr>
          <p:cNvPr id="8" name="TextBox 7">
            <a:extLst>
              <a:ext uri="{FF2B5EF4-FFF2-40B4-BE49-F238E27FC236}">
                <a16:creationId xmlns:a16="http://schemas.microsoft.com/office/drawing/2014/main" id="{C1707C16-54EA-05EA-E0B9-4EF309EF9F38}"/>
              </a:ext>
            </a:extLst>
          </p:cNvPr>
          <p:cNvSpPr txBox="1"/>
          <p:nvPr/>
        </p:nvSpPr>
        <p:spPr>
          <a:xfrm>
            <a:off x="7595571" y="192301"/>
            <a:ext cx="2722220" cy="461665"/>
          </a:xfrm>
          <a:prstGeom prst="rect">
            <a:avLst/>
          </a:prstGeom>
          <a:noFill/>
        </p:spPr>
        <p:txBody>
          <a:bodyPr wrap="none" rtlCol="0">
            <a:spAutoFit/>
          </a:bodyPr>
          <a:lstStyle/>
          <a:p>
            <a:r>
              <a:rPr lang="en-US" sz="2400" dirty="0">
                <a:latin typeface="Bebas Neue SemiRounded" panose="020F0606020202050201" pitchFamily="34" charset="0"/>
              </a:rPr>
              <a:t>And don’t forget about…</a:t>
            </a:r>
          </a:p>
        </p:txBody>
      </p:sp>
      <p:sp>
        <p:nvSpPr>
          <p:cNvPr id="9" name="TextBox 8">
            <a:extLst>
              <a:ext uri="{FF2B5EF4-FFF2-40B4-BE49-F238E27FC236}">
                <a16:creationId xmlns:a16="http://schemas.microsoft.com/office/drawing/2014/main" id="{100AD0DE-31FE-B73A-3165-596A1CE6D6EA}"/>
              </a:ext>
            </a:extLst>
          </p:cNvPr>
          <p:cNvSpPr txBox="1"/>
          <p:nvPr/>
        </p:nvSpPr>
        <p:spPr>
          <a:xfrm>
            <a:off x="8584323" y="2077017"/>
            <a:ext cx="2743200" cy="1384995"/>
          </a:xfrm>
          <a:prstGeom prst="rect">
            <a:avLst/>
          </a:prstGeom>
          <a:noFill/>
        </p:spPr>
        <p:txBody>
          <a:bodyPr wrap="square" rtlCol="0">
            <a:spAutoFit/>
          </a:bodyPr>
          <a:lstStyle/>
          <a:p>
            <a:r>
              <a:rPr lang="en-US" sz="2800" dirty="0">
                <a:latin typeface="Bebas Neue SemiRounded" panose="020F0606020202050201" pitchFamily="34" charset="0"/>
              </a:rPr>
              <a:t>‘s attributes…</a:t>
            </a:r>
          </a:p>
          <a:p>
            <a:endParaRPr lang="en-US" sz="2800" dirty="0">
              <a:latin typeface="Bebas Neue SemiRounded" panose="020F0606020202050201" pitchFamily="34" charset="0"/>
            </a:endParaRPr>
          </a:p>
          <a:p>
            <a:endParaRPr lang="en-US" sz="2800" dirty="0">
              <a:latin typeface="Bebas Neue SemiRounded" panose="020F0606020202050201" pitchFamily="34" charset="0"/>
            </a:endParaRPr>
          </a:p>
        </p:txBody>
      </p:sp>
      <p:pic>
        <p:nvPicPr>
          <p:cNvPr id="13" name="Picture 12">
            <a:extLst>
              <a:ext uri="{FF2B5EF4-FFF2-40B4-BE49-F238E27FC236}">
                <a16:creationId xmlns:a16="http://schemas.microsoft.com/office/drawing/2014/main" id="{2D07A2D7-6DF6-C12C-1ACF-BA881BE99AD8}"/>
              </a:ext>
            </a:extLst>
          </p:cNvPr>
          <p:cNvPicPr>
            <a:picLocks noChangeAspect="1"/>
          </p:cNvPicPr>
          <p:nvPr/>
        </p:nvPicPr>
        <p:blipFill>
          <a:blip r:embed="rId4"/>
          <a:stretch>
            <a:fillRect/>
          </a:stretch>
        </p:blipFill>
        <p:spPr>
          <a:xfrm>
            <a:off x="7150092" y="2077017"/>
            <a:ext cx="1479626" cy="603281"/>
          </a:xfrm>
          <a:prstGeom prst="rect">
            <a:avLst/>
          </a:prstGeom>
        </p:spPr>
      </p:pic>
      <p:sp>
        <p:nvSpPr>
          <p:cNvPr id="14" name="TextBox 13">
            <a:extLst>
              <a:ext uri="{FF2B5EF4-FFF2-40B4-BE49-F238E27FC236}">
                <a16:creationId xmlns:a16="http://schemas.microsoft.com/office/drawing/2014/main" id="{A28C8A21-F6DC-9A52-7987-CF3E2B576104}"/>
              </a:ext>
            </a:extLst>
          </p:cNvPr>
          <p:cNvSpPr txBox="1"/>
          <p:nvPr/>
        </p:nvSpPr>
        <p:spPr>
          <a:xfrm>
            <a:off x="6958253" y="2590829"/>
            <a:ext cx="4136069" cy="1938992"/>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Bebas Neue SemiRounded" panose="020F0606020202050201" pitchFamily="34" charset="0"/>
              </a:rPr>
              <a:t>A huge and loyal user base</a:t>
            </a:r>
          </a:p>
          <a:p>
            <a:pPr marL="342900" indent="-342900">
              <a:buFont typeface="Arial" panose="020B0604020202020204" pitchFamily="34" charset="0"/>
              <a:buChar char="•"/>
            </a:pPr>
            <a:r>
              <a:rPr lang="en-US" sz="2400" dirty="0">
                <a:latin typeface="Bebas Neue SemiRounded" panose="020F0606020202050201" pitchFamily="34" charset="0"/>
              </a:rPr>
              <a:t>Provision of hybrid clinical care</a:t>
            </a:r>
          </a:p>
          <a:p>
            <a:pPr marL="342900" indent="-342900">
              <a:buFont typeface="Arial" panose="020B0604020202020204" pitchFamily="34" charset="0"/>
              <a:buChar char="•"/>
            </a:pPr>
            <a:r>
              <a:rPr lang="en-US" sz="2400" dirty="0">
                <a:latin typeface="Bebas Neue SemiRounded" panose="020F0606020202050201" pitchFamily="34" charset="0"/>
              </a:rPr>
              <a:t>Deep pockets and long-term lens</a:t>
            </a:r>
          </a:p>
          <a:p>
            <a:pPr marL="342900" indent="-342900">
              <a:buFont typeface="Arial" panose="020B0604020202020204" pitchFamily="34" charset="0"/>
              <a:buChar char="•"/>
            </a:pPr>
            <a:r>
              <a:rPr lang="en-US" sz="2400" dirty="0">
                <a:latin typeface="Bebas Neue SemiRounded" panose="020F0606020202050201" pitchFamily="34" charset="0"/>
              </a:rPr>
              <a:t>A digital front door for health</a:t>
            </a:r>
          </a:p>
          <a:p>
            <a:pPr marL="342900" indent="-342900">
              <a:buFont typeface="Arial" panose="020B0604020202020204" pitchFamily="34" charset="0"/>
              <a:buChar char="•"/>
            </a:pPr>
            <a:r>
              <a:rPr lang="en-US" sz="2400" dirty="0">
                <a:latin typeface="Bebas Neue SemiRounded" panose="020F0606020202050201" pitchFamily="34" charset="0"/>
              </a:rPr>
              <a:t>One-stop shopping for employers…</a:t>
            </a:r>
          </a:p>
        </p:txBody>
      </p:sp>
      <p:sp>
        <p:nvSpPr>
          <p:cNvPr id="15" name="Rectangle: Rounded Corners 14">
            <a:extLst>
              <a:ext uri="{FF2B5EF4-FFF2-40B4-BE49-F238E27FC236}">
                <a16:creationId xmlns:a16="http://schemas.microsoft.com/office/drawing/2014/main" id="{EDA7E628-A328-DD30-A778-44E1C4C93CAD}"/>
              </a:ext>
            </a:extLst>
          </p:cNvPr>
          <p:cNvSpPr/>
          <p:nvPr/>
        </p:nvSpPr>
        <p:spPr>
          <a:xfrm>
            <a:off x="7519737" y="115088"/>
            <a:ext cx="2849948" cy="1661831"/>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DDCACC11-8F76-A875-4FA9-55316042C899}"/>
              </a:ext>
            </a:extLst>
          </p:cNvPr>
          <p:cNvSpPr/>
          <p:nvPr/>
        </p:nvSpPr>
        <p:spPr>
          <a:xfrm>
            <a:off x="6679659" y="2001911"/>
            <a:ext cx="4693259" cy="2726677"/>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Right 2">
            <a:extLst>
              <a:ext uri="{FF2B5EF4-FFF2-40B4-BE49-F238E27FC236}">
                <a16:creationId xmlns:a16="http://schemas.microsoft.com/office/drawing/2014/main" id="{561AC329-22D5-C0F5-6CE1-F80F5EBE093F}"/>
              </a:ext>
            </a:extLst>
          </p:cNvPr>
          <p:cNvSpPr/>
          <p:nvPr/>
        </p:nvSpPr>
        <p:spPr>
          <a:xfrm>
            <a:off x="6400740" y="5194570"/>
            <a:ext cx="1651352" cy="249395"/>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6D9CD54-FA82-8019-CC59-D941C99ACD30}"/>
              </a:ext>
            </a:extLst>
          </p:cNvPr>
          <p:cNvSpPr/>
          <p:nvPr/>
        </p:nvSpPr>
        <p:spPr>
          <a:xfrm>
            <a:off x="7626485" y="4880352"/>
            <a:ext cx="2594043" cy="1785348"/>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576B1F6-818A-7201-918F-8A7EB231C2F9}"/>
              </a:ext>
            </a:extLst>
          </p:cNvPr>
          <p:cNvPicPr>
            <a:picLocks noChangeAspect="1"/>
          </p:cNvPicPr>
          <p:nvPr/>
        </p:nvPicPr>
        <p:blipFill>
          <a:blip r:embed="rId5"/>
          <a:stretch>
            <a:fillRect/>
          </a:stretch>
        </p:blipFill>
        <p:spPr>
          <a:xfrm>
            <a:off x="8148036" y="4970304"/>
            <a:ext cx="1951681" cy="1589420"/>
          </a:xfrm>
          <a:prstGeom prst="rect">
            <a:avLst/>
          </a:prstGeom>
        </p:spPr>
      </p:pic>
    </p:spTree>
    <p:extLst>
      <p:ext uri="{BB962C8B-B14F-4D97-AF65-F5344CB8AC3E}">
        <p14:creationId xmlns:p14="http://schemas.microsoft.com/office/powerpoint/2010/main" val="2030799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839BC2-3436-DAA2-601F-3EAE16E46A56}"/>
              </a:ext>
            </a:extLst>
          </p:cNvPr>
          <p:cNvSpPr>
            <a:spLocks noGrp="1"/>
          </p:cNvSpPr>
          <p:nvPr>
            <p:ph type="sldNum" sz="quarter" idx="2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21</a:t>
            </a:fld>
            <a:endParaRPr lang="en-US" dirty="0"/>
          </a:p>
        </p:txBody>
      </p:sp>
      <p:sp>
        <p:nvSpPr>
          <p:cNvPr id="5" name="Content Placeholder 4">
            <a:extLst>
              <a:ext uri="{FF2B5EF4-FFF2-40B4-BE49-F238E27FC236}">
                <a16:creationId xmlns:a16="http://schemas.microsoft.com/office/drawing/2014/main" id="{81CCC80F-EC60-E63B-92AB-95D4A9D8D146}"/>
              </a:ext>
            </a:extLst>
          </p:cNvPr>
          <p:cNvSpPr>
            <a:spLocks noGrp="1"/>
          </p:cNvSpPr>
          <p:nvPr>
            <p:ph sz="quarter" idx="112"/>
          </p:nvPr>
        </p:nvSpPr>
        <p:spPr/>
        <p:txBody>
          <a:bodyPr/>
          <a:lstStyle/>
          <a:p>
            <a:endParaRPr lang="en-US" dirty="0"/>
          </a:p>
        </p:txBody>
      </p:sp>
      <p:pic>
        <p:nvPicPr>
          <p:cNvPr id="6" name="Picture 5">
            <a:extLst>
              <a:ext uri="{FF2B5EF4-FFF2-40B4-BE49-F238E27FC236}">
                <a16:creationId xmlns:a16="http://schemas.microsoft.com/office/drawing/2014/main" id="{5075695D-ECA2-A212-DCE1-CAE4280A9868}"/>
              </a:ext>
            </a:extLst>
          </p:cNvPr>
          <p:cNvPicPr>
            <a:picLocks noChangeAspect="1"/>
          </p:cNvPicPr>
          <p:nvPr/>
        </p:nvPicPr>
        <p:blipFill>
          <a:blip r:embed="rId3"/>
          <a:stretch>
            <a:fillRect/>
          </a:stretch>
        </p:blipFill>
        <p:spPr>
          <a:xfrm>
            <a:off x="491369" y="958070"/>
            <a:ext cx="3793964" cy="3006952"/>
          </a:xfrm>
          <a:prstGeom prst="rect">
            <a:avLst/>
          </a:prstGeom>
        </p:spPr>
      </p:pic>
      <p:pic>
        <p:nvPicPr>
          <p:cNvPr id="8" name="Picture 7">
            <a:extLst>
              <a:ext uri="{FF2B5EF4-FFF2-40B4-BE49-F238E27FC236}">
                <a16:creationId xmlns:a16="http://schemas.microsoft.com/office/drawing/2014/main" id="{4EC1D340-83F6-350C-64BB-F38CF495FABC}"/>
              </a:ext>
            </a:extLst>
          </p:cNvPr>
          <p:cNvPicPr>
            <a:picLocks noChangeAspect="1"/>
          </p:cNvPicPr>
          <p:nvPr/>
        </p:nvPicPr>
        <p:blipFill>
          <a:blip r:embed="rId4"/>
          <a:stretch>
            <a:fillRect/>
          </a:stretch>
        </p:blipFill>
        <p:spPr>
          <a:xfrm>
            <a:off x="794652" y="3928351"/>
            <a:ext cx="3705760" cy="2219786"/>
          </a:xfrm>
          <a:prstGeom prst="rect">
            <a:avLst/>
          </a:prstGeom>
        </p:spPr>
      </p:pic>
      <p:sp>
        <p:nvSpPr>
          <p:cNvPr id="9" name="TextBox 8">
            <a:extLst>
              <a:ext uri="{FF2B5EF4-FFF2-40B4-BE49-F238E27FC236}">
                <a16:creationId xmlns:a16="http://schemas.microsoft.com/office/drawing/2014/main" id="{7A7A9C9E-2ECD-A47E-FE4A-806E1AF6CC5F}"/>
              </a:ext>
            </a:extLst>
          </p:cNvPr>
          <p:cNvSpPr txBox="1"/>
          <p:nvPr/>
        </p:nvSpPr>
        <p:spPr>
          <a:xfrm>
            <a:off x="203994" y="353298"/>
            <a:ext cx="8838679" cy="523220"/>
          </a:xfrm>
          <a:prstGeom prst="rect">
            <a:avLst/>
          </a:prstGeom>
          <a:noFill/>
        </p:spPr>
        <p:txBody>
          <a:bodyPr wrap="square">
            <a:spAutoFit/>
          </a:bodyPr>
          <a:lstStyle/>
          <a:p>
            <a:r>
              <a:rPr lang="en-US" sz="2800" dirty="0">
                <a:latin typeface="Bebas Neue" panose="020B0606020202050201" pitchFamily="34" charset="0"/>
                <a:ea typeface="Calibri" panose="020F0502020204030204" pitchFamily="34" charset="0"/>
              </a:rPr>
              <a:t>Walmart evolving into health care provider and potentially Payvider</a:t>
            </a:r>
          </a:p>
        </p:txBody>
      </p:sp>
      <p:sp>
        <p:nvSpPr>
          <p:cNvPr id="11" name="TextBox 10">
            <a:extLst>
              <a:ext uri="{FF2B5EF4-FFF2-40B4-BE49-F238E27FC236}">
                <a16:creationId xmlns:a16="http://schemas.microsoft.com/office/drawing/2014/main" id="{7E98964F-A328-8F6B-191D-F50E5E9928C1}"/>
              </a:ext>
            </a:extLst>
          </p:cNvPr>
          <p:cNvSpPr txBox="1"/>
          <p:nvPr/>
        </p:nvSpPr>
        <p:spPr>
          <a:xfrm>
            <a:off x="1722975" y="6336035"/>
            <a:ext cx="7813229" cy="461665"/>
          </a:xfrm>
          <a:prstGeom prst="rect">
            <a:avLst/>
          </a:prstGeom>
          <a:noFill/>
        </p:spPr>
        <p:txBody>
          <a:bodyPr wrap="none" rtlCol="0">
            <a:spAutoFit/>
          </a:bodyPr>
          <a:lstStyle/>
          <a:p>
            <a:r>
              <a:rPr lang="en-US" sz="1200" i="1" dirty="0"/>
              <a:t>Source: Walmart Health Nearly Doubles in Size with Launch Into Two New States in 2024, Walmart press release, March </a:t>
            </a:r>
          </a:p>
          <a:p>
            <a:r>
              <a:rPr lang="en-US" sz="1200" i="1" dirty="0"/>
              <a:t>2, 2023; Walmart </a:t>
            </a:r>
            <a:r>
              <a:rPr lang="en-US" sz="1200" b="0" i="1" dirty="0">
                <a:solidFill>
                  <a:srgbClr val="333333"/>
                </a:solidFill>
                <a:effectLst/>
              </a:rPr>
              <a:t>Healthcare Professionals’ Perspectives on Healthcare in Rural America, Walmart + Medscape study, 2022</a:t>
            </a:r>
            <a:endParaRPr lang="en-US" sz="1200" i="1" dirty="0"/>
          </a:p>
        </p:txBody>
      </p:sp>
      <p:pic>
        <p:nvPicPr>
          <p:cNvPr id="15" name="Picture 14">
            <a:extLst>
              <a:ext uri="{FF2B5EF4-FFF2-40B4-BE49-F238E27FC236}">
                <a16:creationId xmlns:a16="http://schemas.microsoft.com/office/drawing/2014/main" id="{F035CD8A-CDE2-011A-01DF-B85EF8DA1A8D}"/>
              </a:ext>
            </a:extLst>
          </p:cNvPr>
          <p:cNvPicPr>
            <a:picLocks noChangeAspect="1"/>
          </p:cNvPicPr>
          <p:nvPr/>
        </p:nvPicPr>
        <p:blipFill>
          <a:blip r:embed="rId5"/>
          <a:stretch>
            <a:fillRect/>
          </a:stretch>
        </p:blipFill>
        <p:spPr>
          <a:xfrm>
            <a:off x="4850894" y="3871453"/>
            <a:ext cx="3237073" cy="2110029"/>
          </a:xfrm>
          <a:prstGeom prst="rect">
            <a:avLst/>
          </a:prstGeom>
        </p:spPr>
      </p:pic>
      <p:pic>
        <p:nvPicPr>
          <p:cNvPr id="17" name="Picture 16">
            <a:extLst>
              <a:ext uri="{FF2B5EF4-FFF2-40B4-BE49-F238E27FC236}">
                <a16:creationId xmlns:a16="http://schemas.microsoft.com/office/drawing/2014/main" id="{A0E95307-DDB1-E4D6-3288-86C71E754C0C}"/>
              </a:ext>
            </a:extLst>
          </p:cNvPr>
          <p:cNvPicPr>
            <a:picLocks noChangeAspect="1"/>
          </p:cNvPicPr>
          <p:nvPr/>
        </p:nvPicPr>
        <p:blipFill>
          <a:blip r:embed="rId6"/>
          <a:stretch>
            <a:fillRect/>
          </a:stretch>
        </p:blipFill>
        <p:spPr>
          <a:xfrm>
            <a:off x="4378274" y="1133258"/>
            <a:ext cx="4479540" cy="2622819"/>
          </a:xfrm>
          <a:prstGeom prst="rect">
            <a:avLst/>
          </a:prstGeom>
        </p:spPr>
      </p:pic>
      <p:pic>
        <p:nvPicPr>
          <p:cNvPr id="18" name="Picture 17">
            <a:extLst>
              <a:ext uri="{FF2B5EF4-FFF2-40B4-BE49-F238E27FC236}">
                <a16:creationId xmlns:a16="http://schemas.microsoft.com/office/drawing/2014/main" id="{D934C9D2-0589-364F-C81B-DAC7668A402F}"/>
              </a:ext>
            </a:extLst>
          </p:cNvPr>
          <p:cNvPicPr>
            <a:picLocks noChangeAspect="1"/>
          </p:cNvPicPr>
          <p:nvPr/>
        </p:nvPicPr>
        <p:blipFill>
          <a:blip r:embed="rId7"/>
          <a:stretch>
            <a:fillRect/>
          </a:stretch>
        </p:blipFill>
        <p:spPr>
          <a:xfrm>
            <a:off x="8355436" y="3827977"/>
            <a:ext cx="3567494" cy="2366223"/>
          </a:xfrm>
          <a:prstGeom prst="rect">
            <a:avLst/>
          </a:prstGeom>
        </p:spPr>
      </p:pic>
      <p:sp>
        <p:nvSpPr>
          <p:cNvPr id="21" name="TextBox 20">
            <a:extLst>
              <a:ext uri="{FF2B5EF4-FFF2-40B4-BE49-F238E27FC236}">
                <a16:creationId xmlns:a16="http://schemas.microsoft.com/office/drawing/2014/main" id="{8FC6F154-1939-437B-2AF1-7F6FA6DDC496}"/>
              </a:ext>
            </a:extLst>
          </p:cNvPr>
          <p:cNvSpPr txBox="1"/>
          <p:nvPr/>
        </p:nvSpPr>
        <p:spPr>
          <a:xfrm>
            <a:off x="8554836" y="1081614"/>
            <a:ext cx="3807014" cy="2308324"/>
          </a:xfrm>
          <a:prstGeom prst="rect">
            <a:avLst/>
          </a:prstGeom>
          <a:noFill/>
        </p:spPr>
        <p:txBody>
          <a:bodyPr wrap="square" rtlCol="0">
            <a:spAutoFit/>
          </a:bodyPr>
          <a:lstStyle/>
          <a:p>
            <a:pPr algn="ctr"/>
            <a:r>
              <a:rPr lang="en-US" sz="1600" dirty="0"/>
              <a:t>3 more ways Walmart impacts</a:t>
            </a:r>
          </a:p>
          <a:p>
            <a:pPr algn="ctr"/>
            <a:r>
              <a:rPr lang="en-US" sz="1600" dirty="0"/>
              <a:t>Americans’ health &amp; wellness</a:t>
            </a:r>
          </a:p>
          <a:p>
            <a:pPr algn="ctr"/>
            <a:endParaRPr lang="en-US" sz="1600" dirty="0"/>
          </a:p>
          <a:p>
            <a:r>
              <a:rPr lang="en-US" sz="1600" dirty="0"/>
              <a:t>\	      Access to food</a:t>
            </a:r>
          </a:p>
          <a:p>
            <a:endParaRPr lang="en-US" sz="1600" dirty="0"/>
          </a:p>
          <a:p>
            <a:r>
              <a:rPr lang="en-US" sz="1600" dirty="0"/>
              <a:t>	      Affordability of products</a:t>
            </a:r>
          </a:p>
          <a:p>
            <a:endParaRPr lang="en-US" sz="1600" dirty="0"/>
          </a:p>
          <a:p>
            <a:r>
              <a:rPr lang="en-US" sz="1600" dirty="0"/>
              <a:t>	      Consumer awareness of</a:t>
            </a:r>
          </a:p>
          <a:p>
            <a:r>
              <a:rPr lang="en-US" sz="1600" dirty="0"/>
              <a:t>	      healthy products </a:t>
            </a:r>
          </a:p>
        </p:txBody>
      </p:sp>
      <p:pic>
        <p:nvPicPr>
          <p:cNvPr id="23" name="Picture 22">
            <a:extLst>
              <a:ext uri="{FF2B5EF4-FFF2-40B4-BE49-F238E27FC236}">
                <a16:creationId xmlns:a16="http://schemas.microsoft.com/office/drawing/2014/main" id="{3F1023B6-4B1F-E442-8077-FE82A7F287CA}"/>
              </a:ext>
            </a:extLst>
          </p:cNvPr>
          <p:cNvPicPr>
            <a:picLocks noChangeAspect="1"/>
          </p:cNvPicPr>
          <p:nvPr/>
        </p:nvPicPr>
        <p:blipFill>
          <a:blip r:embed="rId8"/>
          <a:stretch>
            <a:fillRect/>
          </a:stretch>
        </p:blipFill>
        <p:spPr>
          <a:xfrm>
            <a:off x="9157330" y="1696528"/>
            <a:ext cx="641500" cy="641500"/>
          </a:xfrm>
          <a:prstGeom prst="rect">
            <a:avLst/>
          </a:prstGeom>
        </p:spPr>
      </p:pic>
      <p:pic>
        <p:nvPicPr>
          <p:cNvPr id="24" name="Picture 23">
            <a:extLst>
              <a:ext uri="{FF2B5EF4-FFF2-40B4-BE49-F238E27FC236}">
                <a16:creationId xmlns:a16="http://schemas.microsoft.com/office/drawing/2014/main" id="{6677E7FC-7438-332C-8CF5-37C20D83EAE7}"/>
              </a:ext>
            </a:extLst>
          </p:cNvPr>
          <p:cNvPicPr>
            <a:picLocks noChangeAspect="1"/>
          </p:cNvPicPr>
          <p:nvPr/>
        </p:nvPicPr>
        <p:blipFill>
          <a:blip r:embed="rId9"/>
          <a:stretch>
            <a:fillRect/>
          </a:stretch>
        </p:blipFill>
        <p:spPr>
          <a:xfrm>
            <a:off x="9276623" y="2346210"/>
            <a:ext cx="419653" cy="419653"/>
          </a:xfrm>
          <a:prstGeom prst="rect">
            <a:avLst/>
          </a:prstGeom>
        </p:spPr>
      </p:pic>
      <p:pic>
        <p:nvPicPr>
          <p:cNvPr id="3074" name="Picture 2" descr="awareness Icon 30176">
            <a:extLst>
              <a:ext uri="{FF2B5EF4-FFF2-40B4-BE49-F238E27FC236}">
                <a16:creationId xmlns:a16="http://schemas.microsoft.com/office/drawing/2014/main" id="{2F30BCDD-56D0-7852-C943-F05BFDE388C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14440" y="2714261"/>
            <a:ext cx="727280" cy="72728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AF27B49C-0DD9-7F52-28CD-22EFF8F5CA0C}"/>
              </a:ext>
            </a:extLst>
          </p:cNvPr>
          <p:cNvSpPr/>
          <p:nvPr/>
        </p:nvSpPr>
        <p:spPr>
          <a:xfrm>
            <a:off x="9048084" y="1081614"/>
            <a:ext cx="2918560" cy="2460295"/>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5579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BB3786-0E47-10A6-66C0-9CD068811E4D}"/>
              </a:ext>
            </a:extLst>
          </p:cNvPr>
          <p:cNvSpPr>
            <a:spLocks noGrp="1"/>
          </p:cNvSpPr>
          <p:nvPr>
            <p:ph type="sldNum" sz="quarter" idx="12"/>
          </p:nvPr>
        </p:nvSpPr>
        <p:spPr>
          <a:xfrm>
            <a:off x="9225414" y="6280322"/>
            <a:ext cx="2743200" cy="365125"/>
          </a:xfrm>
        </p:spPr>
        <p:txBody>
          <a:bodyPr/>
          <a:lstStyle/>
          <a:p>
            <a:fld id="{ADECD1A4-1624-6949-B8C9-024C085B7306}" type="slidenum">
              <a:rPr lang="en-US" sz="1200" smtClean="0"/>
              <a:pPr/>
              <a:t>22</a:t>
            </a:fld>
            <a:endParaRPr lang="en-US" sz="1200" dirty="0"/>
          </a:p>
        </p:txBody>
      </p:sp>
      <p:pic>
        <p:nvPicPr>
          <p:cNvPr id="4" name="Picture 3">
            <a:extLst>
              <a:ext uri="{FF2B5EF4-FFF2-40B4-BE49-F238E27FC236}">
                <a16:creationId xmlns:a16="http://schemas.microsoft.com/office/drawing/2014/main" id="{47AAAC38-5560-328A-28E9-260D39ADCD3B}"/>
              </a:ext>
            </a:extLst>
          </p:cNvPr>
          <p:cNvPicPr>
            <a:picLocks noChangeAspect="1"/>
          </p:cNvPicPr>
          <p:nvPr/>
        </p:nvPicPr>
        <p:blipFill>
          <a:blip r:embed="rId2"/>
          <a:stretch>
            <a:fillRect/>
          </a:stretch>
        </p:blipFill>
        <p:spPr>
          <a:xfrm>
            <a:off x="409876" y="1299584"/>
            <a:ext cx="6105224" cy="4258831"/>
          </a:xfrm>
          <a:prstGeom prst="rect">
            <a:avLst/>
          </a:prstGeom>
        </p:spPr>
      </p:pic>
      <p:sp>
        <p:nvSpPr>
          <p:cNvPr id="5" name="TextBox 4">
            <a:extLst>
              <a:ext uri="{FF2B5EF4-FFF2-40B4-BE49-F238E27FC236}">
                <a16:creationId xmlns:a16="http://schemas.microsoft.com/office/drawing/2014/main" id="{8447491F-92F7-FA43-2A8D-40F8213EDC88}"/>
              </a:ext>
            </a:extLst>
          </p:cNvPr>
          <p:cNvSpPr txBox="1"/>
          <p:nvPr/>
        </p:nvSpPr>
        <p:spPr>
          <a:xfrm>
            <a:off x="757183" y="5266027"/>
            <a:ext cx="6094970" cy="584775"/>
          </a:xfrm>
          <a:prstGeom prst="rect">
            <a:avLst/>
          </a:prstGeom>
          <a:noFill/>
        </p:spPr>
        <p:txBody>
          <a:bodyPr wrap="square">
            <a:spAutoFit/>
          </a:bodyPr>
          <a:lstStyle/>
          <a:p>
            <a:endParaRPr lang="en-US" dirty="0"/>
          </a:p>
          <a:p>
            <a:r>
              <a:rPr lang="en-US" sz="1400" i="1" dirty="0"/>
              <a:t>Source: A world of care is in-store, Kroger press release, January 6, 2023</a:t>
            </a:r>
          </a:p>
        </p:txBody>
      </p:sp>
      <p:pic>
        <p:nvPicPr>
          <p:cNvPr id="8194" name="Picture 2" descr="Albertsons Companies, Inc. - Albertsons Companies Launches Nutrition  Insights to Sincerely Health™ Platform">
            <a:extLst>
              <a:ext uri="{FF2B5EF4-FFF2-40B4-BE49-F238E27FC236}">
                <a16:creationId xmlns:a16="http://schemas.microsoft.com/office/drawing/2014/main" id="{A9B35E48-284E-5748-9655-3A7A1360A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5404" y="1329155"/>
            <a:ext cx="3448717" cy="43831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2175D48-E0FD-FE9C-EDEF-C653CED72231}"/>
              </a:ext>
            </a:extLst>
          </p:cNvPr>
          <p:cNvSpPr txBox="1"/>
          <p:nvPr/>
        </p:nvSpPr>
        <p:spPr>
          <a:xfrm>
            <a:off x="7146757" y="5880212"/>
            <a:ext cx="4627934" cy="523220"/>
          </a:xfrm>
          <a:prstGeom prst="rect">
            <a:avLst/>
          </a:prstGeom>
          <a:noFill/>
        </p:spPr>
        <p:txBody>
          <a:bodyPr wrap="none" rtlCol="0">
            <a:spAutoFit/>
          </a:bodyPr>
          <a:lstStyle/>
          <a:p>
            <a:pPr algn="l" fontAlgn="base"/>
            <a:r>
              <a:rPr lang="en-US" sz="1400" i="1" dirty="0"/>
              <a:t>Source: Albertsons Companies Launches Nutrition Insights to </a:t>
            </a:r>
          </a:p>
          <a:p>
            <a:pPr algn="l" fontAlgn="base"/>
            <a:r>
              <a:rPr lang="en-US" sz="1400" i="1" dirty="0"/>
              <a:t>Sincerely Health Platform, August 16, 2023</a:t>
            </a:r>
            <a:endParaRPr lang="en-US" sz="1400" dirty="0"/>
          </a:p>
        </p:txBody>
      </p:sp>
      <p:sp>
        <p:nvSpPr>
          <p:cNvPr id="9" name="TextBox 8">
            <a:extLst>
              <a:ext uri="{FF2B5EF4-FFF2-40B4-BE49-F238E27FC236}">
                <a16:creationId xmlns:a16="http://schemas.microsoft.com/office/drawing/2014/main" id="{8ABC7C00-EBA5-18C2-E7FB-27E2CD2E068E}"/>
              </a:ext>
            </a:extLst>
          </p:cNvPr>
          <p:cNvSpPr txBox="1"/>
          <p:nvPr/>
        </p:nvSpPr>
        <p:spPr>
          <a:xfrm>
            <a:off x="589547" y="336731"/>
            <a:ext cx="10491975" cy="523220"/>
          </a:xfrm>
          <a:prstGeom prst="rect">
            <a:avLst/>
          </a:prstGeom>
          <a:noFill/>
        </p:spPr>
        <p:txBody>
          <a:bodyPr wrap="none" rtlCol="0">
            <a:spAutoFit/>
          </a:bodyPr>
          <a:lstStyle/>
          <a:p>
            <a:r>
              <a:rPr lang="en-US" sz="2800" dirty="0">
                <a:latin typeface="Bebas Neue SemiRounded" panose="020F0606020202050201" pitchFamily="34" charset="0"/>
              </a:rPr>
              <a:t>Watch for Merger of Kroger &amp; Albertson’s to Create a Major Food-As-Medicine Player</a:t>
            </a:r>
          </a:p>
        </p:txBody>
      </p:sp>
    </p:spTree>
    <p:extLst>
      <p:ext uri="{BB962C8B-B14F-4D97-AF65-F5344CB8AC3E}">
        <p14:creationId xmlns:p14="http://schemas.microsoft.com/office/powerpoint/2010/main" val="551400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87F1EC-069D-8FF0-C900-C812BDA1C4A7}"/>
              </a:ext>
            </a:extLst>
          </p:cNvPr>
          <p:cNvSpPr>
            <a:spLocks noGrp="1"/>
          </p:cNvSpPr>
          <p:nvPr>
            <p:ph type="sldNum" sz="quarter" idx="12"/>
          </p:nvPr>
        </p:nvSpPr>
        <p:spPr>
          <a:xfrm>
            <a:off x="9187572" y="6300737"/>
            <a:ext cx="2743200" cy="365125"/>
          </a:xfrm>
        </p:spPr>
        <p:txBody>
          <a:bodyPr/>
          <a:lstStyle/>
          <a:p>
            <a:fld id="{ADECD1A4-1624-6949-B8C9-024C085B7306}" type="slidenum">
              <a:rPr lang="en-US" sz="1200" smtClean="0"/>
              <a:pPr/>
              <a:t>23</a:t>
            </a:fld>
            <a:endParaRPr lang="en-US" sz="1200" dirty="0"/>
          </a:p>
        </p:txBody>
      </p:sp>
      <p:pic>
        <p:nvPicPr>
          <p:cNvPr id="3" name="Picture 2">
            <a:extLst>
              <a:ext uri="{FF2B5EF4-FFF2-40B4-BE49-F238E27FC236}">
                <a16:creationId xmlns:a16="http://schemas.microsoft.com/office/drawing/2014/main" id="{688A0297-7EFF-01B7-0E48-53E3DA2DCA41}"/>
              </a:ext>
            </a:extLst>
          </p:cNvPr>
          <p:cNvPicPr>
            <a:picLocks noChangeAspect="1"/>
          </p:cNvPicPr>
          <p:nvPr/>
        </p:nvPicPr>
        <p:blipFill>
          <a:blip r:embed="rId2"/>
          <a:stretch>
            <a:fillRect/>
          </a:stretch>
        </p:blipFill>
        <p:spPr>
          <a:xfrm>
            <a:off x="3004428" y="202827"/>
            <a:ext cx="4667490" cy="6280473"/>
          </a:xfrm>
          <a:prstGeom prst="rect">
            <a:avLst/>
          </a:prstGeom>
        </p:spPr>
      </p:pic>
    </p:spTree>
    <p:extLst>
      <p:ext uri="{BB962C8B-B14F-4D97-AF65-F5344CB8AC3E}">
        <p14:creationId xmlns:p14="http://schemas.microsoft.com/office/powerpoint/2010/main" val="2370009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C1290A-AD34-7059-6AB2-A0DC29F82D90}"/>
              </a:ext>
            </a:extLst>
          </p:cNvPr>
          <p:cNvSpPr>
            <a:spLocks noGrp="1"/>
          </p:cNvSpPr>
          <p:nvPr>
            <p:ph type="sldNum" sz="quarter" idx="12"/>
          </p:nvPr>
        </p:nvSpPr>
        <p:spPr>
          <a:xfrm>
            <a:off x="9179829" y="6394621"/>
            <a:ext cx="2743200" cy="365125"/>
          </a:xfrm>
        </p:spPr>
        <p:txBody>
          <a:bodyPr/>
          <a:lstStyle/>
          <a:p>
            <a:fld id="{ADECD1A4-1624-6949-B8C9-024C085B7306}" type="slidenum">
              <a:rPr lang="en-US" sz="1200" smtClean="0"/>
              <a:pPr/>
              <a:t>24</a:t>
            </a:fld>
            <a:endParaRPr lang="en-US" sz="1200" dirty="0"/>
          </a:p>
        </p:txBody>
      </p:sp>
      <p:pic>
        <p:nvPicPr>
          <p:cNvPr id="4" name="Picture 3">
            <a:extLst>
              <a:ext uri="{FF2B5EF4-FFF2-40B4-BE49-F238E27FC236}">
                <a16:creationId xmlns:a16="http://schemas.microsoft.com/office/drawing/2014/main" id="{502FD4E6-67C8-5C58-518D-395C224A2A51}"/>
              </a:ext>
            </a:extLst>
          </p:cNvPr>
          <p:cNvPicPr>
            <a:picLocks noChangeAspect="1"/>
          </p:cNvPicPr>
          <p:nvPr/>
        </p:nvPicPr>
        <p:blipFill>
          <a:blip r:embed="rId2"/>
          <a:stretch>
            <a:fillRect/>
          </a:stretch>
        </p:blipFill>
        <p:spPr>
          <a:xfrm>
            <a:off x="500580" y="62676"/>
            <a:ext cx="6875944" cy="5890146"/>
          </a:xfrm>
          <a:prstGeom prst="rect">
            <a:avLst/>
          </a:prstGeom>
        </p:spPr>
      </p:pic>
      <p:sp>
        <p:nvSpPr>
          <p:cNvPr id="6" name="TextBox 5">
            <a:extLst>
              <a:ext uri="{FF2B5EF4-FFF2-40B4-BE49-F238E27FC236}">
                <a16:creationId xmlns:a16="http://schemas.microsoft.com/office/drawing/2014/main" id="{BC5FBCFC-AA1A-24A6-130C-57FDE43F38E0}"/>
              </a:ext>
            </a:extLst>
          </p:cNvPr>
          <p:cNvSpPr txBox="1"/>
          <p:nvPr/>
        </p:nvSpPr>
        <p:spPr>
          <a:xfrm>
            <a:off x="7744862" y="366963"/>
            <a:ext cx="3095719" cy="954107"/>
          </a:xfrm>
          <a:prstGeom prst="rect">
            <a:avLst/>
          </a:prstGeom>
          <a:noFill/>
        </p:spPr>
        <p:txBody>
          <a:bodyPr wrap="none" rtlCol="0">
            <a:spAutoFit/>
          </a:bodyPr>
          <a:lstStyle/>
          <a:p>
            <a:r>
              <a:rPr lang="en-US" sz="2800" dirty="0">
                <a:latin typeface="Bebas Neue SemiRounded" panose="020F0606020202050201" pitchFamily="34" charset="0"/>
              </a:rPr>
              <a:t>Evolution of</a:t>
            </a:r>
          </a:p>
          <a:p>
            <a:r>
              <a:rPr lang="en-US" sz="2800" dirty="0">
                <a:latin typeface="Bebas Neue SemiRounded" panose="020F0606020202050201" pitchFamily="34" charset="0"/>
              </a:rPr>
              <a:t>To expand at-home care </a:t>
            </a:r>
          </a:p>
        </p:txBody>
      </p:sp>
      <p:pic>
        <p:nvPicPr>
          <p:cNvPr id="8" name="Picture 7">
            <a:extLst>
              <a:ext uri="{FF2B5EF4-FFF2-40B4-BE49-F238E27FC236}">
                <a16:creationId xmlns:a16="http://schemas.microsoft.com/office/drawing/2014/main" id="{360367E5-95F1-AE4B-C28B-DFF5C15B9075}"/>
              </a:ext>
            </a:extLst>
          </p:cNvPr>
          <p:cNvPicPr>
            <a:picLocks noChangeAspect="1"/>
          </p:cNvPicPr>
          <p:nvPr/>
        </p:nvPicPr>
        <p:blipFill>
          <a:blip r:embed="rId3"/>
          <a:stretch>
            <a:fillRect/>
          </a:stretch>
        </p:blipFill>
        <p:spPr>
          <a:xfrm>
            <a:off x="9438879" y="366963"/>
            <a:ext cx="1112550" cy="421105"/>
          </a:xfrm>
          <a:prstGeom prst="rect">
            <a:avLst/>
          </a:prstGeom>
        </p:spPr>
      </p:pic>
      <p:sp>
        <p:nvSpPr>
          <p:cNvPr id="9" name="Rectangle: Rounded Corners 8">
            <a:extLst>
              <a:ext uri="{FF2B5EF4-FFF2-40B4-BE49-F238E27FC236}">
                <a16:creationId xmlns:a16="http://schemas.microsoft.com/office/drawing/2014/main" id="{AF8F4ABF-FBE8-3A49-F4C1-790BA76B30A3}"/>
              </a:ext>
            </a:extLst>
          </p:cNvPr>
          <p:cNvSpPr/>
          <p:nvPr/>
        </p:nvSpPr>
        <p:spPr>
          <a:xfrm>
            <a:off x="7376524" y="203848"/>
            <a:ext cx="4152270" cy="589014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375A797-C0D4-F069-C160-6A3D2ADEA582}"/>
              </a:ext>
            </a:extLst>
          </p:cNvPr>
          <p:cNvSpPr txBox="1"/>
          <p:nvPr/>
        </p:nvSpPr>
        <p:spPr>
          <a:xfrm>
            <a:off x="7513075" y="1527499"/>
            <a:ext cx="3851608" cy="3970318"/>
          </a:xfrm>
          <a:prstGeom prst="rect">
            <a:avLst/>
          </a:prstGeom>
          <a:noFill/>
        </p:spPr>
        <p:txBody>
          <a:bodyPr wrap="square">
            <a:spAutoFit/>
          </a:bodyPr>
          <a:lstStyle/>
          <a:p>
            <a:r>
              <a:rPr lang="en-US" sz="1400" dirty="0">
                <a:solidFill>
                  <a:srgbClr val="0A0A0A"/>
                </a:solidFill>
              </a:rPr>
              <a:t>2018 – Great Call (phones &amp; PERS)</a:t>
            </a:r>
          </a:p>
          <a:p>
            <a:endParaRPr lang="en-US" sz="1400" dirty="0">
              <a:solidFill>
                <a:srgbClr val="0A0A0A"/>
              </a:solidFill>
            </a:endParaRPr>
          </a:p>
          <a:p>
            <a:r>
              <a:rPr lang="en-US" sz="1400" b="0" i="0" dirty="0">
                <a:solidFill>
                  <a:srgbClr val="0A0A0A"/>
                </a:solidFill>
                <a:effectLst/>
              </a:rPr>
              <a:t>2019 – Critical Signal Technologies</a:t>
            </a:r>
            <a:r>
              <a:rPr lang="en-US" sz="1400" dirty="0">
                <a:solidFill>
                  <a:srgbClr val="0A0A0A"/>
                </a:solidFill>
              </a:rPr>
              <a:t>; </a:t>
            </a:r>
            <a:r>
              <a:rPr lang="en-US" sz="1400" b="0" i="0" dirty="0">
                <a:solidFill>
                  <a:srgbClr val="0A0A0A"/>
                </a:solidFill>
                <a:effectLst/>
              </a:rPr>
              <a:t>P</a:t>
            </a:r>
            <a:r>
              <a:rPr lang="en-US" sz="1400" b="0" i="0" dirty="0">
                <a:solidFill>
                  <a:srgbClr val="111111"/>
                </a:solidFill>
                <a:effectLst/>
              </a:rPr>
              <a:t>artnerships w TytoCare (telehealth/remote exams), Workpath (phlebotomy), ScriptDrop (Rx delivery); in addition, collaboration with OSF HealthCare</a:t>
            </a:r>
            <a:endParaRPr lang="en-US" sz="1400" b="0" i="0" dirty="0">
              <a:solidFill>
                <a:srgbClr val="0A0A0A"/>
              </a:solidFill>
              <a:effectLst/>
            </a:endParaRPr>
          </a:p>
          <a:p>
            <a:endParaRPr lang="en-US" sz="1400" dirty="0">
              <a:solidFill>
                <a:srgbClr val="000000"/>
              </a:solidFill>
            </a:endParaRPr>
          </a:p>
          <a:p>
            <a:r>
              <a:rPr lang="en-US" sz="1400" dirty="0">
                <a:solidFill>
                  <a:srgbClr val="000000"/>
                </a:solidFill>
              </a:rPr>
              <a:t>2021 – Acquires Current Health </a:t>
            </a:r>
          </a:p>
          <a:p>
            <a:endParaRPr lang="en-US" sz="1400" dirty="0">
              <a:solidFill>
                <a:srgbClr val="000000"/>
              </a:solidFill>
            </a:endParaRPr>
          </a:p>
          <a:p>
            <a:r>
              <a:rPr lang="en-US" sz="1400" dirty="0">
                <a:solidFill>
                  <a:srgbClr val="000000"/>
                </a:solidFill>
              </a:rPr>
              <a:t>2022 – “Geisinger &amp; the Geek Squad” (RHM)</a:t>
            </a:r>
          </a:p>
          <a:p>
            <a:endParaRPr lang="en-US" sz="1400" dirty="0">
              <a:solidFill>
                <a:srgbClr val="000000"/>
              </a:solidFill>
            </a:endParaRPr>
          </a:p>
          <a:p>
            <a:r>
              <a:rPr lang="en-US" sz="1400" dirty="0"/>
              <a:t>2023 –Atrium Health (Geek Square to the home/wearable tech); in addition, collaborations with </a:t>
            </a:r>
            <a:r>
              <a:rPr lang="en-US" sz="1400" b="0" i="0" dirty="0">
                <a:solidFill>
                  <a:srgbClr val="292929"/>
                </a:solidFill>
                <a:effectLst/>
              </a:rPr>
              <a:t>Mt Sinai Health System, NYU Langone Health, and Mass General Brigham</a:t>
            </a:r>
          </a:p>
          <a:p>
            <a:pPr algn="l"/>
            <a:endParaRPr lang="en-US" sz="1400" dirty="0"/>
          </a:p>
          <a:p>
            <a:r>
              <a:rPr lang="en-US" sz="1400" dirty="0"/>
              <a:t>  -- Agreement to sell prescribed CGMs (Dexcom G7 1</a:t>
            </a:r>
            <a:r>
              <a:rPr lang="en-US" sz="1400" baseline="30000" dirty="0"/>
              <a:t>st</a:t>
            </a:r>
            <a:r>
              <a:rPr lang="en-US" sz="1400" dirty="0"/>
              <a:t> to </a:t>
            </a:r>
            <a:r>
              <a:rPr lang="en-US" sz="1400"/>
              <a:t>channel).</a:t>
            </a:r>
            <a:endParaRPr lang="en-US" sz="1400" dirty="0"/>
          </a:p>
        </p:txBody>
      </p:sp>
    </p:spTree>
    <p:extLst>
      <p:ext uri="{BB962C8B-B14F-4D97-AF65-F5344CB8AC3E}">
        <p14:creationId xmlns:p14="http://schemas.microsoft.com/office/powerpoint/2010/main" val="1671904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ading Health Innovators Launch Alliance To Advance Care In The Home">
            <a:extLst>
              <a:ext uri="{FF2B5EF4-FFF2-40B4-BE49-F238E27FC236}">
                <a16:creationId xmlns:a16="http://schemas.microsoft.com/office/drawing/2014/main" id="{00CD084D-20B8-448E-9AC1-0186B59F52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9797" y="185824"/>
            <a:ext cx="2270033" cy="11902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2AC76E-E692-4B49-AE7F-63E8D2776808}"/>
              </a:ext>
            </a:extLst>
          </p:cNvPr>
          <p:cNvSpPr txBox="1"/>
          <p:nvPr/>
        </p:nvSpPr>
        <p:spPr>
          <a:xfrm>
            <a:off x="5274143" y="519358"/>
            <a:ext cx="3167855" cy="523220"/>
          </a:xfrm>
          <a:prstGeom prst="rect">
            <a:avLst/>
          </a:prstGeom>
          <a:noFill/>
        </p:spPr>
        <p:txBody>
          <a:bodyPr wrap="none" rtlCol="0">
            <a:spAutoFit/>
          </a:bodyPr>
          <a:lstStyle/>
          <a:p>
            <a:r>
              <a:rPr lang="en-US" sz="2800" dirty="0">
                <a:latin typeface="Bebas Neue SemiRounded" panose="020F0606020202050201" pitchFamily="34" charset="0"/>
              </a:rPr>
              <a:t> Members as of July 2023</a:t>
            </a:r>
          </a:p>
        </p:txBody>
      </p:sp>
      <p:sp>
        <p:nvSpPr>
          <p:cNvPr id="5" name="TextBox 4">
            <a:extLst>
              <a:ext uri="{FF2B5EF4-FFF2-40B4-BE49-F238E27FC236}">
                <a16:creationId xmlns:a16="http://schemas.microsoft.com/office/drawing/2014/main" id="{ECC124B4-DD6B-4F62-90F4-D43EB3558CDF}"/>
              </a:ext>
            </a:extLst>
          </p:cNvPr>
          <p:cNvSpPr txBox="1"/>
          <p:nvPr/>
        </p:nvSpPr>
        <p:spPr>
          <a:xfrm>
            <a:off x="2206793" y="6352525"/>
            <a:ext cx="7561846" cy="738664"/>
          </a:xfrm>
          <a:prstGeom prst="rect">
            <a:avLst/>
          </a:prstGeom>
          <a:noFill/>
        </p:spPr>
        <p:txBody>
          <a:bodyPr wrap="square" rtlCol="0">
            <a:spAutoFit/>
          </a:bodyPr>
          <a:lstStyle/>
          <a:p>
            <a:r>
              <a:rPr lang="en-US" sz="1200" i="1" dirty="0"/>
              <a:t>Source: </a:t>
            </a:r>
            <a:r>
              <a:rPr lang="en-US" sz="1200" b="0" i="1" dirty="0">
                <a:solidFill>
                  <a:srgbClr val="373737"/>
                </a:solidFill>
                <a:effectLst/>
              </a:rPr>
              <a:t>Leading Health Innovators Launch Alliance To Advance Care In The Home, press release, March 3, 2021;</a:t>
            </a:r>
          </a:p>
          <a:p>
            <a:r>
              <a:rPr lang="en-US" sz="1200" i="1" dirty="0">
                <a:solidFill>
                  <a:srgbClr val="373737"/>
                </a:solidFill>
              </a:rPr>
              <a:t>member list updated July 6, 2023</a:t>
            </a:r>
            <a:endParaRPr lang="en-US" sz="1200" b="0" i="1" dirty="0">
              <a:solidFill>
                <a:srgbClr val="373737"/>
              </a:solidFill>
              <a:effectLst/>
            </a:endParaRPr>
          </a:p>
          <a:p>
            <a:endParaRPr lang="en-US" dirty="0"/>
          </a:p>
        </p:txBody>
      </p:sp>
      <p:pic>
        <p:nvPicPr>
          <p:cNvPr id="7" name="Picture 6">
            <a:extLst>
              <a:ext uri="{FF2B5EF4-FFF2-40B4-BE49-F238E27FC236}">
                <a16:creationId xmlns:a16="http://schemas.microsoft.com/office/drawing/2014/main" id="{F004B6D2-D08D-8EC8-754A-0F9BC775C36E}"/>
              </a:ext>
            </a:extLst>
          </p:cNvPr>
          <p:cNvPicPr>
            <a:picLocks noChangeAspect="1"/>
          </p:cNvPicPr>
          <p:nvPr/>
        </p:nvPicPr>
        <p:blipFill>
          <a:blip r:embed="rId4"/>
          <a:stretch>
            <a:fillRect/>
          </a:stretch>
        </p:blipFill>
        <p:spPr>
          <a:xfrm>
            <a:off x="2098937" y="1164315"/>
            <a:ext cx="7141315" cy="5066473"/>
          </a:xfrm>
          <a:prstGeom prst="rect">
            <a:avLst/>
          </a:prstGeom>
        </p:spPr>
      </p:pic>
      <p:sp>
        <p:nvSpPr>
          <p:cNvPr id="2" name="Slide Number Placeholder 1">
            <a:extLst>
              <a:ext uri="{FF2B5EF4-FFF2-40B4-BE49-F238E27FC236}">
                <a16:creationId xmlns:a16="http://schemas.microsoft.com/office/drawing/2014/main" id="{9FF5FF68-A666-3E2E-7343-75F7737B1F57}"/>
              </a:ext>
            </a:extLst>
          </p:cNvPr>
          <p:cNvSpPr>
            <a:spLocks noGrp="1"/>
          </p:cNvSpPr>
          <p:nvPr>
            <p:ph type="sldNum" sz="quarter" idx="22"/>
          </p:nvPr>
        </p:nvSpPr>
        <p:spPr/>
        <p:txBody>
          <a:bodyPr/>
          <a:lstStyle/>
          <a:p>
            <a:fld id="{F8E47D07-9D1E-4FE9-B31A-2F5863681021}" type="slidenum">
              <a:rPr lang="en-GB" smtClean="0"/>
              <a:pPr/>
              <a:t>25</a:t>
            </a:fld>
            <a:endParaRPr lang="en-GB" dirty="0"/>
          </a:p>
        </p:txBody>
      </p:sp>
    </p:spTree>
    <p:extLst>
      <p:ext uri="{BB962C8B-B14F-4D97-AF65-F5344CB8AC3E}">
        <p14:creationId xmlns:p14="http://schemas.microsoft.com/office/powerpoint/2010/main" val="916327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5E853A-4136-438B-131B-C519D6440350}"/>
              </a:ext>
            </a:extLst>
          </p:cNvPr>
          <p:cNvSpPr>
            <a:spLocks noGrp="1"/>
          </p:cNvSpPr>
          <p:nvPr>
            <p:ph type="sldNum" sz="quarter" idx="2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26</a:t>
            </a:fld>
            <a:endParaRPr lang="en-US" dirty="0"/>
          </a:p>
        </p:txBody>
      </p:sp>
      <p:pic>
        <p:nvPicPr>
          <p:cNvPr id="4" name="Picture 3">
            <a:extLst>
              <a:ext uri="{FF2B5EF4-FFF2-40B4-BE49-F238E27FC236}">
                <a16:creationId xmlns:a16="http://schemas.microsoft.com/office/drawing/2014/main" id="{715880D4-9895-2C10-DA0C-781B8AE1AEB5}"/>
              </a:ext>
            </a:extLst>
          </p:cNvPr>
          <p:cNvPicPr>
            <a:picLocks noChangeAspect="1"/>
          </p:cNvPicPr>
          <p:nvPr/>
        </p:nvPicPr>
        <p:blipFill>
          <a:blip r:embed="rId3"/>
          <a:stretch>
            <a:fillRect/>
          </a:stretch>
        </p:blipFill>
        <p:spPr>
          <a:xfrm>
            <a:off x="2087579" y="1196954"/>
            <a:ext cx="8276541" cy="5073199"/>
          </a:xfrm>
          <a:prstGeom prst="rect">
            <a:avLst/>
          </a:prstGeom>
        </p:spPr>
      </p:pic>
      <p:sp>
        <p:nvSpPr>
          <p:cNvPr id="5" name="TextBox 4">
            <a:extLst>
              <a:ext uri="{FF2B5EF4-FFF2-40B4-BE49-F238E27FC236}">
                <a16:creationId xmlns:a16="http://schemas.microsoft.com/office/drawing/2014/main" id="{28553F02-7A20-7509-DFCD-2F5C35316256}"/>
              </a:ext>
            </a:extLst>
          </p:cNvPr>
          <p:cNvSpPr txBox="1"/>
          <p:nvPr/>
        </p:nvSpPr>
        <p:spPr>
          <a:xfrm>
            <a:off x="3480880" y="6456258"/>
            <a:ext cx="4983416" cy="307777"/>
          </a:xfrm>
          <a:prstGeom prst="rect">
            <a:avLst/>
          </a:prstGeom>
          <a:noFill/>
        </p:spPr>
        <p:txBody>
          <a:bodyPr wrap="none" rtlCol="0">
            <a:spAutoFit/>
          </a:bodyPr>
          <a:lstStyle/>
          <a:p>
            <a:r>
              <a:rPr lang="en-US" sz="1400" i="1" dirty="0"/>
              <a:t>Source: Jane S-K/THINK-Health curated at CES 2023, January 2023</a:t>
            </a:r>
          </a:p>
        </p:txBody>
      </p:sp>
      <p:sp>
        <p:nvSpPr>
          <p:cNvPr id="8" name="TextBox 7">
            <a:extLst>
              <a:ext uri="{FF2B5EF4-FFF2-40B4-BE49-F238E27FC236}">
                <a16:creationId xmlns:a16="http://schemas.microsoft.com/office/drawing/2014/main" id="{8333C4A9-9E46-C140-34A1-982281CEBAF4}"/>
              </a:ext>
            </a:extLst>
          </p:cNvPr>
          <p:cNvSpPr txBox="1"/>
          <p:nvPr/>
        </p:nvSpPr>
        <p:spPr>
          <a:xfrm>
            <a:off x="1634016" y="242847"/>
            <a:ext cx="7588937" cy="984885"/>
          </a:xfrm>
          <a:prstGeom prst="rect">
            <a:avLst/>
          </a:prstGeom>
          <a:noFill/>
        </p:spPr>
        <p:txBody>
          <a:bodyPr wrap="none" rtlCol="0">
            <a:spAutoFit/>
          </a:bodyPr>
          <a:lstStyle/>
          <a:p>
            <a:r>
              <a:rPr lang="en-US" sz="2900" dirty="0">
                <a:solidFill>
                  <a:schemeClr val="tx2"/>
                </a:solidFill>
                <a:latin typeface="Bebas Neue SemiRounded" panose="020F0606020202050201" pitchFamily="34" charset="0"/>
                <a:ea typeface="+mj-ea"/>
                <a:cs typeface="+mj-cs"/>
              </a:rPr>
              <a:t>CES 2023: key categories in consumer-facing health devices</a:t>
            </a:r>
          </a:p>
          <a:p>
            <a:r>
              <a:rPr lang="en-US" sz="2900" dirty="0">
                <a:solidFill>
                  <a:schemeClr val="tx2"/>
                </a:solidFill>
                <a:latin typeface="Bebas Neue SemiRounded" panose="020F0606020202050201" pitchFamily="34" charset="0"/>
                <a:ea typeface="+mj-ea"/>
                <a:cs typeface="+mj-cs"/>
              </a:rPr>
              <a:t>And the growth of the internet of things in health/care</a:t>
            </a:r>
          </a:p>
        </p:txBody>
      </p:sp>
    </p:spTree>
    <p:extLst>
      <p:ext uri="{BB962C8B-B14F-4D97-AF65-F5344CB8AC3E}">
        <p14:creationId xmlns:p14="http://schemas.microsoft.com/office/powerpoint/2010/main" val="1620146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22886785-520D-4D5C-80D6-01F3446A0365}"/>
              </a:ext>
            </a:extLst>
          </p:cNvPr>
          <p:cNvSpPr>
            <a:spLocks noGrp="1"/>
          </p:cNvSpPr>
          <p:nvPr>
            <p:ph type="sldNum" sz="quarter" idx="22"/>
          </p:nvPr>
        </p:nvSpPr>
        <p:spPr/>
        <p:txBody>
          <a:bodyPr/>
          <a:lstStyle/>
          <a:p>
            <a:fld id="{2E16AD5E-1B1F-4179-9C85-BC1630DFA83F}" type="slidenum">
              <a:rPr lang="en-US" smtClean="0"/>
              <a:t>27</a:t>
            </a:fld>
            <a:endParaRPr lang="en-US" dirty="0"/>
          </a:p>
        </p:txBody>
      </p:sp>
      <p:sp>
        <p:nvSpPr>
          <p:cNvPr id="2" name="Title 1">
            <a:extLst>
              <a:ext uri="{FF2B5EF4-FFF2-40B4-BE49-F238E27FC236}">
                <a16:creationId xmlns:a16="http://schemas.microsoft.com/office/drawing/2014/main" id="{9AC7591D-75D8-4348-A121-598E4B38DADC}"/>
              </a:ext>
            </a:extLst>
          </p:cNvPr>
          <p:cNvSpPr>
            <a:spLocks noGrp="1"/>
          </p:cNvSpPr>
          <p:nvPr>
            <p:ph type="title"/>
          </p:nvPr>
        </p:nvSpPr>
        <p:spPr>
          <a:xfrm>
            <a:off x="407988" y="403263"/>
            <a:ext cx="11376025" cy="825643"/>
          </a:xfrm>
        </p:spPr>
        <p:txBody>
          <a:bodyPr>
            <a:normAutofit fontScale="90000"/>
          </a:bodyPr>
          <a:lstStyle/>
          <a:p>
            <a:r>
              <a:rPr lang="en-US" sz="3200" dirty="0">
                <a:solidFill>
                  <a:schemeClr val="tx1"/>
                </a:solidFill>
                <a:latin typeface="Bebas Neue" panose="020B0606020202050201" pitchFamily="34" charset="0"/>
              </a:rPr>
              <a:t>Consumers expect all industries to engage in health</a:t>
            </a:r>
            <a:br>
              <a:rPr lang="en-US" sz="3200" dirty="0">
                <a:solidFill>
                  <a:schemeClr val="tx1"/>
                </a:solidFill>
                <a:latin typeface="Bebas Neue" panose="020B0606020202050201" pitchFamily="34" charset="0"/>
              </a:rPr>
            </a:br>
            <a:endParaRPr lang="en-US" sz="3200" dirty="0">
              <a:solidFill>
                <a:schemeClr val="tx1"/>
              </a:solidFill>
              <a:latin typeface="Museo Sans 300" panose="02000000000000000000" pitchFamily="50" charset="0"/>
            </a:endParaRPr>
          </a:p>
        </p:txBody>
      </p:sp>
      <p:graphicFrame>
        <p:nvGraphicFramePr>
          <p:cNvPr id="6" name="Content Placeholder 5">
            <a:extLst>
              <a:ext uri="{FF2B5EF4-FFF2-40B4-BE49-F238E27FC236}">
                <a16:creationId xmlns:a16="http://schemas.microsoft.com/office/drawing/2014/main" id="{059FFD89-FD1D-4585-9AD0-93792D821418}"/>
              </a:ext>
            </a:extLst>
          </p:cNvPr>
          <p:cNvGraphicFramePr>
            <a:graphicFrameLocks noGrp="1"/>
          </p:cNvGraphicFramePr>
          <p:nvPr>
            <p:ph sz="quarter" idx="112"/>
            <p:extLst>
              <p:ext uri="{D42A27DB-BD31-4B8C-83A1-F6EECF244321}">
                <p14:modId xmlns:p14="http://schemas.microsoft.com/office/powerpoint/2010/main" val="1680045070"/>
              </p:ext>
            </p:extLst>
          </p:nvPr>
        </p:nvGraphicFramePr>
        <p:xfrm>
          <a:off x="855584" y="1051696"/>
          <a:ext cx="10480832" cy="491231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D3DFFCA-3D49-405B-8F23-1C6AAA0049A2}"/>
              </a:ext>
            </a:extLst>
          </p:cNvPr>
          <p:cNvSpPr txBox="1"/>
          <p:nvPr/>
        </p:nvSpPr>
        <p:spPr>
          <a:xfrm>
            <a:off x="1141673" y="6046787"/>
            <a:ext cx="8397748" cy="646331"/>
          </a:xfrm>
          <a:prstGeom prst="rect">
            <a:avLst/>
          </a:prstGeom>
          <a:noFill/>
        </p:spPr>
        <p:txBody>
          <a:bodyPr wrap="none" rtlCol="0">
            <a:spAutoFit/>
          </a:bodyPr>
          <a:lstStyle/>
          <a:p>
            <a:r>
              <a:rPr lang="en-US" sz="1200" dirty="0">
                <a:latin typeface="Museo Sans 300" panose="02000000000000000000" pitchFamily="50" charset="0"/>
              </a:rPr>
              <a:t>Q: For each industry, please indicate the ways in which you think it is important for that industry to engage in health…</a:t>
            </a:r>
          </a:p>
          <a:p>
            <a:endParaRPr lang="en-US" sz="1200" dirty="0">
              <a:latin typeface="Museo Sans 300" panose="02000000000000000000" pitchFamily="50" charset="0"/>
            </a:endParaRPr>
          </a:p>
          <a:p>
            <a:r>
              <a:rPr lang="en-US" sz="1200" i="1" dirty="0">
                <a:latin typeface="Museo Sans 300" panose="02000000000000000000" pitchFamily="50" charset="0"/>
              </a:rPr>
              <a:t>Source: Edelman Health Barometer, 2010</a:t>
            </a:r>
            <a:endParaRPr lang="en-US" sz="1200" i="1" dirty="0"/>
          </a:p>
        </p:txBody>
      </p:sp>
      <p:sp>
        <p:nvSpPr>
          <p:cNvPr id="8" name="TextBox 7">
            <a:extLst>
              <a:ext uri="{FF2B5EF4-FFF2-40B4-BE49-F238E27FC236}">
                <a16:creationId xmlns:a16="http://schemas.microsoft.com/office/drawing/2014/main" id="{87572AC1-FF08-446F-B778-96DE59F97CAE}"/>
              </a:ext>
            </a:extLst>
          </p:cNvPr>
          <p:cNvSpPr txBox="1"/>
          <p:nvPr/>
        </p:nvSpPr>
        <p:spPr>
          <a:xfrm>
            <a:off x="11184417" y="1200512"/>
            <a:ext cx="656652" cy="369332"/>
          </a:xfrm>
          <a:prstGeom prst="rect">
            <a:avLst/>
          </a:prstGeom>
          <a:noFill/>
        </p:spPr>
        <p:txBody>
          <a:bodyPr wrap="square" rtlCol="0">
            <a:spAutoFit/>
          </a:bodyPr>
          <a:lstStyle/>
          <a:p>
            <a:r>
              <a:rPr lang="en-US" dirty="0"/>
              <a:t>90%</a:t>
            </a:r>
          </a:p>
        </p:txBody>
      </p:sp>
      <p:sp>
        <p:nvSpPr>
          <p:cNvPr id="10" name="TextBox 9">
            <a:extLst>
              <a:ext uri="{FF2B5EF4-FFF2-40B4-BE49-F238E27FC236}">
                <a16:creationId xmlns:a16="http://schemas.microsoft.com/office/drawing/2014/main" id="{2C84C963-0AC3-4816-A7F0-C70C6F727A5D}"/>
              </a:ext>
            </a:extLst>
          </p:cNvPr>
          <p:cNvSpPr txBox="1"/>
          <p:nvPr/>
        </p:nvSpPr>
        <p:spPr>
          <a:xfrm>
            <a:off x="11184417" y="1684600"/>
            <a:ext cx="656652" cy="369332"/>
          </a:xfrm>
          <a:prstGeom prst="rect">
            <a:avLst/>
          </a:prstGeom>
          <a:noFill/>
        </p:spPr>
        <p:txBody>
          <a:bodyPr wrap="square" rtlCol="0">
            <a:spAutoFit/>
          </a:bodyPr>
          <a:lstStyle/>
          <a:p>
            <a:r>
              <a:rPr lang="en-US" dirty="0"/>
              <a:t>90%</a:t>
            </a:r>
          </a:p>
        </p:txBody>
      </p:sp>
      <p:pic>
        <p:nvPicPr>
          <p:cNvPr id="12" name="Picture 2" descr="Piggy Bank Icon 2976170">
            <a:extLst>
              <a:ext uri="{FF2B5EF4-FFF2-40B4-BE49-F238E27FC236}">
                <a16:creationId xmlns:a16="http://schemas.microsoft.com/office/drawing/2014/main" id="{06980155-BD06-4CA9-9BC6-748E47CEEF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07987" y="5262863"/>
            <a:ext cx="541809" cy="4797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FBD1FE3-2909-47A6-809D-8462C8165FA3}"/>
              </a:ext>
            </a:extLst>
          </p:cNvPr>
          <p:cNvPicPr>
            <a:picLocks noChangeAspect="1"/>
          </p:cNvPicPr>
          <p:nvPr/>
        </p:nvPicPr>
        <p:blipFill>
          <a:blip r:embed="rId5"/>
          <a:stretch>
            <a:fillRect/>
          </a:stretch>
        </p:blipFill>
        <p:spPr>
          <a:xfrm>
            <a:off x="407987" y="4823821"/>
            <a:ext cx="479743" cy="481281"/>
          </a:xfrm>
          <a:prstGeom prst="rect">
            <a:avLst/>
          </a:prstGeom>
        </p:spPr>
      </p:pic>
      <p:pic>
        <p:nvPicPr>
          <p:cNvPr id="16" name="Picture 2" descr="Bottles Icon 114273">
            <a:extLst>
              <a:ext uri="{FF2B5EF4-FFF2-40B4-BE49-F238E27FC236}">
                <a16:creationId xmlns:a16="http://schemas.microsoft.com/office/drawing/2014/main" id="{A30967FE-99F8-4736-98BE-DEBE4578B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061" y="4344077"/>
            <a:ext cx="479744" cy="4797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mobile phone Icon 117228">
            <a:extLst>
              <a:ext uri="{FF2B5EF4-FFF2-40B4-BE49-F238E27FC236}">
                <a16:creationId xmlns:a16="http://schemas.microsoft.com/office/drawing/2014/main" id="{B04F3A44-ACFD-45F4-9BAE-FD135B2C849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061" y="3871637"/>
            <a:ext cx="472440" cy="4724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nsurance Icon 2312777">
            <a:extLst>
              <a:ext uri="{FF2B5EF4-FFF2-40B4-BE49-F238E27FC236}">
                <a16:creationId xmlns:a16="http://schemas.microsoft.com/office/drawing/2014/main" id="{A240130D-CE25-4D2E-8334-D209E95DB62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438" y="3450637"/>
            <a:ext cx="426720" cy="4267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ealth and beauty Icon 1306670">
            <a:extLst>
              <a:ext uri="{FF2B5EF4-FFF2-40B4-BE49-F238E27FC236}">
                <a16:creationId xmlns:a16="http://schemas.microsoft.com/office/drawing/2014/main" id="{CE642185-3CB7-4EB4-9EF0-E5D9A692511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2438" y="2571617"/>
            <a:ext cx="518786" cy="51878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Food Icon 1272578">
            <a:extLst>
              <a:ext uri="{FF2B5EF4-FFF2-40B4-BE49-F238E27FC236}">
                <a16:creationId xmlns:a16="http://schemas.microsoft.com/office/drawing/2014/main" id="{B6689ACD-BEC7-4DE9-9AA7-710BE1A5687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2438" y="2139030"/>
            <a:ext cx="426720" cy="44489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ospital Icon 1553055">
            <a:extLst>
              <a:ext uri="{FF2B5EF4-FFF2-40B4-BE49-F238E27FC236}">
                <a16:creationId xmlns:a16="http://schemas.microsoft.com/office/drawing/2014/main" id="{299D7E37-64FF-4C24-8EF6-CF8D08630F1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9061" y="1633519"/>
            <a:ext cx="481203" cy="48120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pharmaceuticals Icon 1837439">
            <a:extLst>
              <a:ext uri="{FF2B5EF4-FFF2-40B4-BE49-F238E27FC236}">
                <a16:creationId xmlns:a16="http://schemas.microsoft.com/office/drawing/2014/main" id="{93B82BFF-4F1A-49E6-9780-2C989FB1F60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7987" y="1156698"/>
            <a:ext cx="481203" cy="48120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entertainment Icon 1958350">
            <a:extLst>
              <a:ext uri="{FF2B5EF4-FFF2-40B4-BE49-F238E27FC236}">
                <a16:creationId xmlns:a16="http://schemas.microsoft.com/office/drawing/2014/main" id="{5D526AEA-FB40-4AFD-BF54-DA9D25DB54F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8150" y="3056368"/>
            <a:ext cx="449580" cy="44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48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E8ED6D-C85C-C8EF-C15D-2DBDBDBFD412}"/>
              </a:ext>
            </a:extLst>
          </p:cNvPr>
          <p:cNvSpPr>
            <a:spLocks noGrp="1"/>
          </p:cNvSpPr>
          <p:nvPr>
            <p:ph type="sldNum" sz="quarter" idx="2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28</a:t>
            </a:fld>
            <a:endParaRPr lang="en-US" dirty="0"/>
          </a:p>
        </p:txBody>
      </p:sp>
      <p:sp>
        <p:nvSpPr>
          <p:cNvPr id="3" name="Title 2">
            <a:extLst>
              <a:ext uri="{FF2B5EF4-FFF2-40B4-BE49-F238E27FC236}">
                <a16:creationId xmlns:a16="http://schemas.microsoft.com/office/drawing/2014/main" id="{063EE741-7709-A999-FEEB-96F6A37E0C32}"/>
              </a:ext>
            </a:extLst>
          </p:cNvPr>
          <p:cNvSpPr>
            <a:spLocks noGrp="1"/>
          </p:cNvSpPr>
          <p:nvPr>
            <p:ph type="title"/>
          </p:nvPr>
        </p:nvSpPr>
        <p:spPr>
          <a:xfrm>
            <a:off x="311734" y="208071"/>
            <a:ext cx="11376025" cy="825643"/>
          </a:xfrm>
        </p:spPr>
        <p:txBody>
          <a:bodyPr>
            <a:noAutofit/>
          </a:bodyPr>
          <a:lstStyle/>
          <a:p>
            <a:pPr algn="l">
              <a:lnSpc>
                <a:spcPct val="90000"/>
              </a:lnSpc>
              <a:spcAft>
                <a:spcPts val="600"/>
              </a:spcAft>
            </a:pPr>
            <a:r>
              <a:rPr lang="en-US" dirty="0">
                <a:solidFill>
                  <a:srgbClr val="000000"/>
                </a:solidFill>
                <a:latin typeface="Bebas Neue SemiRounded" panose="020F0606020202050201" pitchFamily="34" charset="0"/>
              </a:rPr>
              <a:t>The New healthcare Consumerism</a:t>
            </a:r>
            <a:br>
              <a:rPr lang="en-US" dirty="0">
                <a:solidFill>
                  <a:srgbClr val="000000"/>
                </a:solidFill>
                <a:latin typeface="Bebas Neue SemiRounded" panose="020F0606020202050201" pitchFamily="34" charset="0"/>
              </a:rPr>
            </a:br>
            <a:r>
              <a:rPr lang="en-US" dirty="0">
                <a:solidFill>
                  <a:srgbClr val="000000"/>
                </a:solidFill>
                <a:latin typeface="Bebas Neue SemiRounded" panose="020F0606020202050201" pitchFamily="34" charset="0"/>
              </a:rPr>
              <a:t>future drivers and prospects</a:t>
            </a:r>
            <a:br>
              <a:rPr lang="en-US" dirty="0">
                <a:latin typeface="Bebas Neue SemiRounded" panose="020F0606020202050201" pitchFamily="34" charset="0"/>
              </a:rPr>
            </a:br>
            <a:endParaRPr lang="en-US" dirty="0">
              <a:latin typeface="Bebas Neue SemiRounded" panose="020F0606020202050201" pitchFamily="34" charset="0"/>
            </a:endParaRPr>
          </a:p>
        </p:txBody>
      </p:sp>
      <p:sp>
        <p:nvSpPr>
          <p:cNvPr id="4" name="TextBox 3">
            <a:extLst>
              <a:ext uri="{FF2B5EF4-FFF2-40B4-BE49-F238E27FC236}">
                <a16:creationId xmlns:a16="http://schemas.microsoft.com/office/drawing/2014/main" id="{6158049F-335B-DFA5-0AE6-8B025330CBF6}"/>
              </a:ext>
            </a:extLst>
          </p:cNvPr>
          <p:cNvSpPr txBox="1"/>
          <p:nvPr/>
        </p:nvSpPr>
        <p:spPr>
          <a:xfrm>
            <a:off x="3990430" y="1144726"/>
            <a:ext cx="7650122" cy="6740307"/>
          </a:xfrm>
          <a:prstGeom prst="rect">
            <a:avLst/>
          </a:prstGeom>
          <a:noFill/>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Consider macroeconomics – future of Medicare, Medicaid, Social Security</a:t>
            </a:r>
          </a:p>
          <a:p>
            <a:endParaRPr lang="en-US" dirty="0"/>
          </a:p>
          <a:p>
            <a:pPr marL="285750" indent="-285750">
              <a:buFont typeface="Arial" panose="020B0604020202020204" pitchFamily="34" charset="0"/>
              <a:buChar char="•"/>
            </a:pPr>
            <a:r>
              <a:rPr lang="en-US" dirty="0"/>
              <a:t>Consider microeconomics of the household, by generation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Demand for self-care vs. a primary care medical home (watch Millennials, Gen Z)</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Track growth of value-based payment among providers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Track supply-side of providers – physicians, nurses, pharmacists – burning out, dropping out, re-purposing their human capital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Monitor clinical evidence for wearable tech, RHM, digital tx</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Some Big Questions to ponder…</a:t>
            </a:r>
          </a:p>
          <a:p>
            <a:pPr marL="742950" lvl="1" indent="-285750">
              <a:buFont typeface="Arial" panose="020B0604020202020204" pitchFamily="34" charset="0"/>
              <a:buChar char="•"/>
            </a:pPr>
            <a:r>
              <a:rPr lang="en-US" dirty="0"/>
              <a:t>The Future of Hospitals (and business models)?</a:t>
            </a:r>
          </a:p>
          <a:p>
            <a:pPr marL="742950" lvl="1" indent="-285750">
              <a:buFont typeface="Arial" panose="020B0604020202020204" pitchFamily="34" charset="0"/>
              <a:buChar char="•"/>
            </a:pPr>
            <a:r>
              <a:rPr lang="en-US" dirty="0"/>
              <a:t>Employer-sponsored health insurance?</a:t>
            </a:r>
          </a:p>
          <a:p>
            <a:pPr marL="742950" lvl="1" indent="-285750">
              <a:buFont typeface="Arial" panose="020B0604020202020204" pitchFamily="34" charset="0"/>
              <a:buChar char="•"/>
            </a:pPr>
            <a:r>
              <a:rPr lang="en-US" dirty="0"/>
              <a:t>Impact of social determinants of health on health equity </a:t>
            </a:r>
            <a:r>
              <a:rPr lang="en-US"/>
              <a:t>and access?</a:t>
            </a: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5" name="Picture 4">
            <a:extLst>
              <a:ext uri="{FF2B5EF4-FFF2-40B4-BE49-F238E27FC236}">
                <a16:creationId xmlns:a16="http://schemas.microsoft.com/office/drawing/2014/main" id="{FC752C6F-B015-9C5F-1622-45DFF06AB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44" y="1685788"/>
            <a:ext cx="3666367" cy="3486423"/>
          </a:xfrm>
          <a:prstGeom prst="rect">
            <a:avLst/>
          </a:prstGeom>
        </p:spPr>
      </p:pic>
    </p:spTree>
    <p:extLst>
      <p:ext uri="{BB962C8B-B14F-4D97-AF65-F5344CB8AC3E}">
        <p14:creationId xmlns:p14="http://schemas.microsoft.com/office/powerpoint/2010/main" val="1457411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4257713" y="625115"/>
            <a:ext cx="5497405" cy="2676758"/>
          </a:xfrm>
          <a:prstGeom prst="rect">
            <a:avLst/>
          </a:prstGeom>
          <a:noFill/>
          <a:ln w="9525">
            <a:noFill/>
            <a:miter lim="800000"/>
            <a:headEnd/>
            <a:tailEnd/>
          </a:ln>
        </p:spPr>
        <p:txBody>
          <a:bodyPr wrap="square">
            <a:spAutoFit/>
          </a:bodyPr>
          <a:lstStyle/>
          <a:p>
            <a:r>
              <a:rPr lang="en-US" sz="2399" dirty="0">
                <a:solidFill>
                  <a:schemeClr val="tx2"/>
                </a:solidFill>
                <a:latin typeface="Calibri" panose="020F0502020204030204" pitchFamily="34" charset="0"/>
                <a:cs typeface="Calibri" panose="020F0502020204030204" pitchFamily="34" charset="0"/>
              </a:rPr>
              <a:t>Jane Sarasohn-Kahn, MA (Econ.), MHSA</a:t>
            </a:r>
          </a:p>
          <a:p>
            <a:r>
              <a:rPr lang="en-US" sz="2399" dirty="0">
                <a:solidFill>
                  <a:schemeClr val="tx2"/>
                </a:solidFill>
                <a:latin typeface="Calibri" panose="020F0502020204030204" pitchFamily="34" charset="0"/>
                <a:cs typeface="Calibri" panose="020F0502020204030204" pitchFamily="34" charset="0"/>
              </a:rPr>
              <a:t>Health Economist, Advisor, Trend Weaver</a:t>
            </a:r>
          </a:p>
          <a:p>
            <a:r>
              <a:rPr lang="en-US" sz="2399" dirty="0">
                <a:solidFill>
                  <a:schemeClr val="tx2">
                    <a:lumMod val="75000"/>
                    <a:lumOff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jane@think-health.com</a:t>
            </a:r>
            <a:endParaRPr lang="en-US" sz="2399" dirty="0">
              <a:solidFill>
                <a:schemeClr val="tx2">
                  <a:lumMod val="75000"/>
                  <a:lumOff val="25000"/>
                </a:schemeClr>
              </a:solidFill>
              <a:latin typeface="Calibri" panose="020F0502020204030204" pitchFamily="34" charset="0"/>
              <a:cs typeface="Calibri" panose="020F0502020204030204" pitchFamily="34" charset="0"/>
            </a:endParaRPr>
          </a:p>
          <a:p>
            <a:r>
              <a:rPr lang="en-US" sz="2399" dirty="0">
                <a:solidFill>
                  <a:schemeClr val="tx2">
                    <a:lumMod val="75000"/>
                    <a:lumOff val="25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www.healthpopuli.com</a:t>
            </a:r>
            <a:r>
              <a:rPr lang="en-US" sz="2399" dirty="0">
                <a:solidFill>
                  <a:schemeClr val="tx2">
                    <a:lumMod val="75000"/>
                    <a:lumOff val="25000"/>
                  </a:schemeClr>
                </a:solidFill>
                <a:latin typeface="Calibri" panose="020F0502020204030204" pitchFamily="34" charset="0"/>
                <a:cs typeface="Calibri" panose="020F0502020204030204" pitchFamily="34" charset="0"/>
              </a:rPr>
              <a:t> </a:t>
            </a:r>
            <a:r>
              <a:rPr lang="en-US" sz="2399" dirty="0">
                <a:solidFill>
                  <a:schemeClr val="tx2"/>
                </a:solidFill>
                <a:latin typeface="Calibri" panose="020F0502020204030204" pitchFamily="34" charset="0"/>
                <a:cs typeface="Calibri" panose="020F0502020204030204" pitchFamily="34" charset="0"/>
              </a:rPr>
              <a:t>Blog</a:t>
            </a:r>
          </a:p>
          <a:p>
            <a:r>
              <a:rPr lang="en-US" sz="2399" dirty="0">
                <a:solidFill>
                  <a:schemeClr val="tx2"/>
                </a:solidFill>
                <a:latin typeface="Calibri" panose="020F0502020204030204" pitchFamily="34" charset="0"/>
                <a:cs typeface="Calibri" panose="020F0502020204030204" pitchFamily="34" charset="0"/>
              </a:rPr>
              <a:t>@healthythinker </a:t>
            </a:r>
          </a:p>
          <a:p>
            <a:r>
              <a:rPr lang="en-US" sz="2399" dirty="0">
                <a:solidFill>
                  <a:schemeClr val="tx2"/>
                </a:solidFill>
                <a:latin typeface="Calibri" panose="020F0502020204030204" pitchFamily="34" charset="0"/>
                <a:cs typeface="Calibri" panose="020F0502020204030204" pitchFamily="34" charset="0"/>
              </a:rPr>
              <a:t>+</a:t>
            </a:r>
            <a:r>
              <a:rPr lang="en-US" sz="2399">
                <a:solidFill>
                  <a:schemeClr val="tx2"/>
                </a:solidFill>
                <a:latin typeface="Calibri" panose="020F0502020204030204" pitchFamily="34" charset="0"/>
                <a:cs typeface="Calibri" panose="020F0502020204030204" pitchFamily="34" charset="0"/>
              </a:rPr>
              <a:t>1 (484) </a:t>
            </a:r>
            <a:r>
              <a:rPr lang="en-US" sz="2399" dirty="0">
                <a:solidFill>
                  <a:schemeClr val="tx2"/>
                </a:solidFill>
                <a:latin typeface="Calibri" panose="020F0502020204030204" pitchFamily="34" charset="0"/>
                <a:cs typeface="Calibri" panose="020F0502020204030204" pitchFamily="34" charset="0"/>
              </a:rPr>
              <a:t>695-7735</a:t>
            </a:r>
          </a:p>
          <a:p>
            <a:endParaRPr lang="en-US" sz="2399" dirty="0">
              <a:cs typeface="Arial" pitchFamily="34" charset="0"/>
            </a:endParaRPr>
          </a:p>
        </p:txBody>
      </p:sp>
      <p:pic>
        <p:nvPicPr>
          <p:cNvPr id="5" name="Picture 1" descr="http://ww1.prweb.com/prfiles/2016/03/18/13278423/gI_87860_HP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2395" y="764823"/>
            <a:ext cx="2085318" cy="208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060921" y="342900"/>
            <a:ext cx="7694196" cy="27973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8" dirty="0"/>
          </a:p>
        </p:txBody>
      </p:sp>
      <p:sp>
        <p:nvSpPr>
          <p:cNvPr id="3" name="Slide Number Placeholder 2">
            <a:extLst>
              <a:ext uri="{FF2B5EF4-FFF2-40B4-BE49-F238E27FC236}">
                <a16:creationId xmlns:a16="http://schemas.microsoft.com/office/drawing/2014/main" id="{D8F42A61-2534-48CD-9B2D-A77A49A418CB}"/>
              </a:ext>
            </a:extLst>
          </p:cNvPr>
          <p:cNvSpPr>
            <a:spLocks noGrp="1"/>
          </p:cNvSpPr>
          <p:nvPr>
            <p:ph type="sldNum" sz="quarter" idx="22"/>
          </p:nvPr>
        </p:nvSpPr>
        <p:spPr>
          <a:xfrm>
            <a:off x="9296400" y="63743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29</a:t>
            </a:fld>
            <a:endParaRPr lang="en-US" dirty="0"/>
          </a:p>
        </p:txBody>
      </p:sp>
      <p:pic>
        <p:nvPicPr>
          <p:cNvPr id="8" name="Picture 7" descr="A screenshot of a cell phone&#10;&#10;Description automatically generated">
            <a:extLst>
              <a:ext uri="{FF2B5EF4-FFF2-40B4-BE49-F238E27FC236}">
                <a16:creationId xmlns:a16="http://schemas.microsoft.com/office/drawing/2014/main" id="{6D9D1B38-1F0E-47C7-817B-36C1468944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5606" y="3511315"/>
            <a:ext cx="2004164" cy="2528095"/>
          </a:xfrm>
          <a:prstGeom prst="rect">
            <a:avLst/>
          </a:prstGeom>
        </p:spPr>
      </p:pic>
      <p:pic>
        <p:nvPicPr>
          <p:cNvPr id="14" name="Picture 13" descr="A close up of a logo&#10;&#10;Description automatically generated">
            <a:extLst>
              <a:ext uri="{FF2B5EF4-FFF2-40B4-BE49-F238E27FC236}">
                <a16:creationId xmlns:a16="http://schemas.microsoft.com/office/drawing/2014/main" id="{229D74AB-28DA-4602-A104-F3D2DDA8D5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1423" y="3859381"/>
            <a:ext cx="1292826" cy="1959488"/>
          </a:xfrm>
          <a:prstGeom prst="rect">
            <a:avLst/>
          </a:prstGeom>
        </p:spPr>
      </p:pic>
    </p:spTree>
    <p:extLst>
      <p:ext uri="{BB962C8B-B14F-4D97-AF65-F5344CB8AC3E}">
        <p14:creationId xmlns:p14="http://schemas.microsoft.com/office/powerpoint/2010/main" val="264550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765" y="1297634"/>
            <a:ext cx="5708983" cy="498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a:xfrm>
            <a:off x="3526040" y="316999"/>
            <a:ext cx="6165397" cy="1676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000000"/>
                </a:solidFill>
                <a:latin typeface="Bebas Neue SemiRounded" panose="020F0606020202050201" pitchFamily="34" charset="0"/>
              </a:rPr>
              <a:t>The Patient Is the Payor</a:t>
            </a:r>
            <a:endParaRPr lang="en-US" sz="4800" i="1" dirty="0">
              <a:solidFill>
                <a:srgbClr val="000000"/>
              </a:solidFill>
              <a:latin typeface="Bebas Neue SemiRounded" panose="020F0606020202050201" pitchFamily="34" charset="0"/>
              <a:cs typeface="Arial" pitchFamily="34" charset="0"/>
            </a:endParaRPr>
          </a:p>
        </p:txBody>
      </p:sp>
      <p:sp>
        <p:nvSpPr>
          <p:cNvPr id="5" name="Slide Number Placeholder 4"/>
          <p:cNvSpPr>
            <a:spLocks noGrp="1"/>
          </p:cNvSpPr>
          <p:nvPr>
            <p:ph type="sldNum" sz="quarter" idx="12"/>
          </p:nvPr>
        </p:nvSpPr>
        <p:spPr>
          <a:xfrm>
            <a:off x="9230226" y="6358438"/>
            <a:ext cx="2743200" cy="365125"/>
          </a:xfrm>
        </p:spPr>
        <p:txBody>
          <a:bodyPr/>
          <a:lstStyle/>
          <a:p>
            <a:fld id="{ADECD1A4-1624-6949-B8C9-024C085B7306}" type="slidenum">
              <a:rPr lang="en-US" smtClean="0"/>
              <a:t>3</a:t>
            </a:fld>
            <a:endParaRPr lang="en-US" dirty="0"/>
          </a:p>
        </p:txBody>
      </p:sp>
    </p:spTree>
    <p:extLst>
      <p:ext uri="{BB962C8B-B14F-4D97-AF65-F5344CB8AC3E}">
        <p14:creationId xmlns:p14="http://schemas.microsoft.com/office/powerpoint/2010/main" val="2425974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BF79E1-7C53-AE48-44AF-9DD1526A4DA3}"/>
              </a:ext>
            </a:extLst>
          </p:cNvPr>
          <p:cNvPicPr>
            <a:picLocks noChangeAspect="1"/>
          </p:cNvPicPr>
          <p:nvPr/>
        </p:nvPicPr>
        <p:blipFill>
          <a:blip r:embed="rId2"/>
          <a:stretch>
            <a:fillRect/>
          </a:stretch>
        </p:blipFill>
        <p:spPr>
          <a:xfrm>
            <a:off x="842211" y="336885"/>
            <a:ext cx="10751758" cy="5836290"/>
          </a:xfrm>
          <a:prstGeom prst="rect">
            <a:avLst/>
          </a:prstGeom>
        </p:spPr>
      </p:pic>
      <p:sp>
        <p:nvSpPr>
          <p:cNvPr id="3" name="Slide Number Placeholder 1">
            <a:extLst>
              <a:ext uri="{FF2B5EF4-FFF2-40B4-BE49-F238E27FC236}">
                <a16:creationId xmlns:a16="http://schemas.microsoft.com/office/drawing/2014/main" id="{74300C4F-CD7F-4B01-35F5-403E5559DE9C}"/>
              </a:ext>
            </a:extLst>
          </p:cNvPr>
          <p:cNvSpPr txBox="1">
            <a:spLocks/>
          </p:cNvSpPr>
          <p:nvPr/>
        </p:nvSpPr>
        <p:spPr>
          <a:xfrm>
            <a:off x="11640552" y="6456258"/>
            <a:ext cx="407988" cy="30914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4</a:t>
            </a:fld>
            <a:endParaRPr lang="en-US" dirty="0"/>
          </a:p>
        </p:txBody>
      </p:sp>
    </p:spTree>
    <p:extLst>
      <p:ext uri="{BB962C8B-B14F-4D97-AF65-F5344CB8AC3E}">
        <p14:creationId xmlns:p14="http://schemas.microsoft.com/office/powerpoint/2010/main" val="2172230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339F9A-5694-AF32-B118-0CBDBEC11295}"/>
              </a:ext>
            </a:extLst>
          </p:cNvPr>
          <p:cNvSpPr>
            <a:spLocks noGrp="1"/>
          </p:cNvSpPr>
          <p:nvPr>
            <p:ph type="sldNum" sz="quarter" idx="2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5</a:t>
            </a:fld>
            <a:endParaRPr lang="en-US" dirty="0"/>
          </a:p>
        </p:txBody>
      </p:sp>
      <p:sp>
        <p:nvSpPr>
          <p:cNvPr id="9" name="Content Placeholder 8">
            <a:extLst>
              <a:ext uri="{FF2B5EF4-FFF2-40B4-BE49-F238E27FC236}">
                <a16:creationId xmlns:a16="http://schemas.microsoft.com/office/drawing/2014/main" id="{21938DC6-412F-CF30-C252-1C2296B108C4}"/>
              </a:ext>
            </a:extLst>
          </p:cNvPr>
          <p:cNvSpPr>
            <a:spLocks noGrp="1"/>
          </p:cNvSpPr>
          <p:nvPr>
            <p:ph sz="quarter" idx="112"/>
          </p:nvPr>
        </p:nvSpPr>
        <p:spPr/>
        <p:txBody>
          <a:bodyPr/>
          <a:lstStyle/>
          <a:p>
            <a:endParaRPr lang="en-US" dirty="0"/>
          </a:p>
        </p:txBody>
      </p:sp>
      <p:sp>
        <p:nvSpPr>
          <p:cNvPr id="3" name="TextBox 2">
            <a:extLst>
              <a:ext uri="{FF2B5EF4-FFF2-40B4-BE49-F238E27FC236}">
                <a16:creationId xmlns:a16="http://schemas.microsoft.com/office/drawing/2014/main" id="{BC45B0AC-E68C-438F-D8F0-873D13542D8E}"/>
              </a:ext>
            </a:extLst>
          </p:cNvPr>
          <p:cNvSpPr txBox="1"/>
          <p:nvPr/>
        </p:nvSpPr>
        <p:spPr>
          <a:xfrm>
            <a:off x="203994" y="339444"/>
            <a:ext cx="10272364" cy="523220"/>
          </a:xfrm>
          <a:prstGeom prst="rect">
            <a:avLst/>
          </a:prstGeom>
          <a:noFill/>
        </p:spPr>
        <p:txBody>
          <a:bodyPr wrap="none" rtlCol="0">
            <a:spAutoFit/>
          </a:bodyPr>
          <a:lstStyle/>
          <a:p>
            <a:r>
              <a:rPr lang="en-US" sz="2800" dirty="0">
                <a:latin typeface="Bebas Neue SemiRounded" panose="020F0606020202050201" pitchFamily="34" charset="0"/>
              </a:rPr>
              <a:t>Unaffordability suppresses demand for health care, </a:t>
            </a:r>
            <a:r>
              <a:rPr lang="en-US" sz="2800" dirty="0">
                <a:solidFill>
                  <a:srgbClr val="FF0000"/>
                </a:solidFill>
                <a:latin typeface="Bebas Neue SemiRounded" panose="020F0606020202050201" pitchFamily="34" charset="0"/>
              </a:rPr>
              <a:t>including prescription drugs</a:t>
            </a:r>
          </a:p>
        </p:txBody>
      </p:sp>
      <p:pic>
        <p:nvPicPr>
          <p:cNvPr id="5" name="Picture 4">
            <a:extLst>
              <a:ext uri="{FF2B5EF4-FFF2-40B4-BE49-F238E27FC236}">
                <a16:creationId xmlns:a16="http://schemas.microsoft.com/office/drawing/2014/main" id="{0C117AFF-957B-4F6C-8E22-CC495341508C}"/>
              </a:ext>
            </a:extLst>
          </p:cNvPr>
          <p:cNvPicPr>
            <a:picLocks noChangeAspect="1"/>
          </p:cNvPicPr>
          <p:nvPr/>
        </p:nvPicPr>
        <p:blipFill>
          <a:blip r:embed="rId3"/>
          <a:stretch>
            <a:fillRect/>
          </a:stretch>
        </p:blipFill>
        <p:spPr>
          <a:xfrm>
            <a:off x="192420" y="938440"/>
            <a:ext cx="5740514" cy="4996166"/>
          </a:xfrm>
          <a:prstGeom prst="rect">
            <a:avLst/>
          </a:prstGeom>
        </p:spPr>
      </p:pic>
      <p:sp>
        <p:nvSpPr>
          <p:cNvPr id="6" name="TextBox 5">
            <a:extLst>
              <a:ext uri="{FF2B5EF4-FFF2-40B4-BE49-F238E27FC236}">
                <a16:creationId xmlns:a16="http://schemas.microsoft.com/office/drawing/2014/main" id="{16E43266-868A-5E30-A495-9C19C35AE3B8}"/>
              </a:ext>
            </a:extLst>
          </p:cNvPr>
          <p:cNvSpPr txBox="1"/>
          <p:nvPr/>
        </p:nvSpPr>
        <p:spPr>
          <a:xfrm>
            <a:off x="2358766" y="6198255"/>
            <a:ext cx="7623434" cy="523220"/>
          </a:xfrm>
          <a:prstGeom prst="rect">
            <a:avLst/>
          </a:prstGeom>
          <a:noFill/>
        </p:spPr>
        <p:txBody>
          <a:bodyPr wrap="none" rtlCol="0">
            <a:spAutoFit/>
          </a:bodyPr>
          <a:lstStyle/>
          <a:p>
            <a:r>
              <a:rPr lang="en-US" sz="1400" i="1" dirty="0"/>
              <a:t>Sources: Centers for Medicare and Medicaid Services (CMS), National Health Expenditures, 2019-2028;</a:t>
            </a:r>
          </a:p>
          <a:p>
            <a:pPr algn="l"/>
            <a:r>
              <a:rPr lang="en-US" sz="1400" b="0" i="1" dirty="0">
                <a:solidFill>
                  <a:srgbClr val="000000"/>
                </a:solidFill>
                <a:effectLst/>
              </a:rPr>
              <a:t>Record High in U.S. Put Off Medical Care Due to Cost in 2022, Gallup, January 17, 2023</a:t>
            </a:r>
          </a:p>
        </p:txBody>
      </p:sp>
      <p:pic>
        <p:nvPicPr>
          <p:cNvPr id="7" name="Picture 6">
            <a:extLst>
              <a:ext uri="{FF2B5EF4-FFF2-40B4-BE49-F238E27FC236}">
                <a16:creationId xmlns:a16="http://schemas.microsoft.com/office/drawing/2014/main" id="{62D572D0-1DA4-606E-B7FB-DA910B7BCEB4}"/>
              </a:ext>
            </a:extLst>
          </p:cNvPr>
          <p:cNvPicPr>
            <a:picLocks noChangeAspect="1"/>
          </p:cNvPicPr>
          <p:nvPr/>
        </p:nvPicPr>
        <p:blipFill>
          <a:blip r:embed="rId4"/>
          <a:stretch>
            <a:fillRect/>
          </a:stretch>
        </p:blipFill>
        <p:spPr>
          <a:xfrm>
            <a:off x="6259067" y="1084258"/>
            <a:ext cx="5580094" cy="4673328"/>
          </a:xfrm>
          <a:prstGeom prst="rect">
            <a:avLst/>
          </a:prstGeom>
        </p:spPr>
      </p:pic>
    </p:spTree>
    <p:extLst>
      <p:ext uri="{BB962C8B-B14F-4D97-AF65-F5344CB8AC3E}">
        <p14:creationId xmlns:p14="http://schemas.microsoft.com/office/powerpoint/2010/main" val="3125999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D6EA52-D4A3-A4B4-3A8C-380B4AB32FC5}"/>
              </a:ext>
            </a:extLst>
          </p:cNvPr>
          <p:cNvPicPr>
            <a:picLocks noChangeAspect="1"/>
          </p:cNvPicPr>
          <p:nvPr/>
        </p:nvPicPr>
        <p:blipFill>
          <a:blip r:embed="rId2"/>
          <a:stretch>
            <a:fillRect/>
          </a:stretch>
        </p:blipFill>
        <p:spPr>
          <a:xfrm>
            <a:off x="3702145" y="292983"/>
            <a:ext cx="4787709" cy="6444050"/>
          </a:xfrm>
          <a:prstGeom prst="rect">
            <a:avLst/>
          </a:prstGeom>
        </p:spPr>
      </p:pic>
      <p:sp>
        <p:nvSpPr>
          <p:cNvPr id="2" name="Slide Number Placeholder 1">
            <a:extLst>
              <a:ext uri="{FF2B5EF4-FFF2-40B4-BE49-F238E27FC236}">
                <a16:creationId xmlns:a16="http://schemas.microsoft.com/office/drawing/2014/main" id="{DD098951-70BE-E446-3563-8DB37DB96AF2}"/>
              </a:ext>
            </a:extLst>
          </p:cNvPr>
          <p:cNvSpPr txBox="1">
            <a:spLocks/>
          </p:cNvSpPr>
          <p:nvPr/>
        </p:nvSpPr>
        <p:spPr>
          <a:xfrm>
            <a:off x="11640552" y="6456258"/>
            <a:ext cx="407988" cy="30914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6</a:t>
            </a:fld>
            <a:endParaRPr lang="en-US" dirty="0"/>
          </a:p>
        </p:txBody>
      </p:sp>
    </p:spTree>
    <p:extLst>
      <p:ext uri="{BB962C8B-B14F-4D97-AF65-F5344CB8AC3E}">
        <p14:creationId xmlns:p14="http://schemas.microsoft.com/office/powerpoint/2010/main" val="25946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0F5803-6603-C96E-A3FA-1AF88F1975B8}"/>
              </a:ext>
            </a:extLst>
          </p:cNvPr>
          <p:cNvPicPr>
            <a:picLocks noChangeAspect="1"/>
          </p:cNvPicPr>
          <p:nvPr/>
        </p:nvPicPr>
        <p:blipFill>
          <a:blip r:embed="rId2"/>
          <a:stretch>
            <a:fillRect/>
          </a:stretch>
        </p:blipFill>
        <p:spPr>
          <a:xfrm>
            <a:off x="2378147" y="170624"/>
            <a:ext cx="6750798" cy="6516751"/>
          </a:xfrm>
          <a:prstGeom prst="rect">
            <a:avLst/>
          </a:prstGeom>
        </p:spPr>
      </p:pic>
      <p:sp>
        <p:nvSpPr>
          <p:cNvPr id="2" name="Slide Number Placeholder 1">
            <a:extLst>
              <a:ext uri="{FF2B5EF4-FFF2-40B4-BE49-F238E27FC236}">
                <a16:creationId xmlns:a16="http://schemas.microsoft.com/office/drawing/2014/main" id="{C82FA00D-6F27-F862-3653-61ABAED43F2E}"/>
              </a:ext>
            </a:extLst>
          </p:cNvPr>
          <p:cNvSpPr txBox="1">
            <a:spLocks/>
          </p:cNvSpPr>
          <p:nvPr/>
        </p:nvSpPr>
        <p:spPr>
          <a:xfrm>
            <a:off x="11640552" y="6456258"/>
            <a:ext cx="407988" cy="30914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7</a:t>
            </a:fld>
            <a:endParaRPr lang="en-US" dirty="0"/>
          </a:p>
        </p:txBody>
      </p:sp>
    </p:spTree>
    <p:extLst>
      <p:ext uri="{BB962C8B-B14F-4D97-AF65-F5344CB8AC3E}">
        <p14:creationId xmlns:p14="http://schemas.microsoft.com/office/powerpoint/2010/main" val="2745954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58D71C-BA7C-BED5-674C-4F220EEC7AF9}"/>
              </a:ext>
            </a:extLst>
          </p:cNvPr>
          <p:cNvSpPr>
            <a:spLocks noGrp="1"/>
          </p:cNvSpPr>
          <p:nvPr>
            <p:ph type="sldNum" sz="quarter" idx="2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8</a:t>
            </a:fld>
            <a:endParaRPr lang="en-US" dirty="0"/>
          </a:p>
        </p:txBody>
      </p:sp>
      <p:sp>
        <p:nvSpPr>
          <p:cNvPr id="5" name="Title 4">
            <a:extLst>
              <a:ext uri="{FF2B5EF4-FFF2-40B4-BE49-F238E27FC236}">
                <a16:creationId xmlns:a16="http://schemas.microsoft.com/office/drawing/2014/main" id="{4F53A368-AE5A-8069-F2F1-CD6AEF6D79ED}"/>
              </a:ext>
            </a:extLst>
          </p:cNvPr>
          <p:cNvSpPr>
            <a:spLocks noGrp="1"/>
          </p:cNvSpPr>
          <p:nvPr>
            <p:ph type="title"/>
          </p:nvPr>
        </p:nvSpPr>
        <p:spPr>
          <a:xfrm>
            <a:off x="374602" y="316102"/>
            <a:ext cx="11376025" cy="825643"/>
          </a:xfrm>
        </p:spPr>
        <p:txBody>
          <a:bodyPr>
            <a:normAutofit fontScale="90000"/>
          </a:bodyPr>
          <a:lstStyle/>
          <a:p>
            <a:r>
              <a:rPr lang="en-US" sz="3300" dirty="0">
                <a:solidFill>
                  <a:schemeClr val="tx1"/>
                </a:solidFill>
                <a:latin typeface="Bebas Neue SemiRounded" panose="020F0606020202050201" pitchFamily="34" charset="0"/>
              </a:rPr>
              <a:t>The direct Relationship between medical bills, financial stress and health</a:t>
            </a:r>
            <a:br>
              <a:rPr lang="en-US" sz="3600" dirty="0">
                <a:solidFill>
                  <a:schemeClr val="tx1"/>
                </a:solidFill>
                <a:latin typeface="Bebas Neue SemiRounded" panose="020F0606020202050201" pitchFamily="34" charset="0"/>
              </a:rPr>
            </a:br>
            <a:endParaRPr lang="en-US" dirty="0">
              <a:solidFill>
                <a:schemeClr val="tx1"/>
              </a:solidFill>
            </a:endParaRPr>
          </a:p>
        </p:txBody>
      </p:sp>
      <p:pic>
        <p:nvPicPr>
          <p:cNvPr id="1026" name="Picture 2" descr="Paying for Healthcare Creates Increased Physical, Mental, and Financial  Health Concerns for Insured Americans">
            <a:extLst>
              <a:ext uri="{FF2B5EF4-FFF2-40B4-BE49-F238E27FC236}">
                <a16:creationId xmlns:a16="http://schemas.microsoft.com/office/drawing/2014/main" id="{151A4C57-0CB3-3495-7A79-F33D4F777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81" y="1356044"/>
            <a:ext cx="4877182" cy="40394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5D9555-2B55-C697-DA50-8277E8CD1126}"/>
              </a:ext>
            </a:extLst>
          </p:cNvPr>
          <p:cNvSpPr txBox="1"/>
          <p:nvPr/>
        </p:nvSpPr>
        <p:spPr>
          <a:xfrm>
            <a:off x="2551781" y="6385023"/>
            <a:ext cx="6171946" cy="307777"/>
          </a:xfrm>
          <a:prstGeom prst="rect">
            <a:avLst/>
          </a:prstGeom>
          <a:noFill/>
        </p:spPr>
        <p:txBody>
          <a:bodyPr wrap="none" rtlCol="0">
            <a:spAutoFit/>
          </a:bodyPr>
          <a:lstStyle/>
          <a:p>
            <a:r>
              <a:rPr lang="en-US" sz="1400" i="1" dirty="0"/>
              <a:t>Source: </a:t>
            </a:r>
            <a:r>
              <a:rPr lang="en-US" sz="1400" b="0" i="1" dirty="0">
                <a:solidFill>
                  <a:srgbClr val="373737"/>
                </a:solidFill>
                <a:effectLst/>
              </a:rPr>
              <a:t>Healthcare Payments and Financial Disparities Study</a:t>
            </a:r>
            <a:r>
              <a:rPr lang="en-US" sz="1400" i="1" dirty="0">
                <a:solidFill>
                  <a:srgbClr val="373737"/>
                </a:solidFill>
              </a:rPr>
              <a:t>, PayMedix June 2023</a:t>
            </a:r>
            <a:endParaRPr lang="en-US" sz="1400" i="1"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5FC4AC8-93AB-F12C-D74F-1D38C79F2DD8}"/>
                  </a:ext>
                </a:extLst>
              </p:cNvPr>
              <p:cNvSpPr txBox="1"/>
              <p:nvPr/>
            </p:nvSpPr>
            <p:spPr>
              <a:xfrm>
                <a:off x="5910444" y="1174075"/>
                <a:ext cx="5906954" cy="5355312"/>
              </a:xfrm>
              <a:prstGeom prst="rect">
                <a:avLst/>
              </a:prstGeom>
              <a:noFill/>
            </p:spPr>
            <p:txBody>
              <a:bodyPr wrap="square">
                <a:spAutoFit/>
              </a:bodyPr>
              <a:lstStyle/>
              <a:p>
                <a:pPr marL="285750" indent="-285750">
                  <a:buFont typeface="Arial" panose="020B0604020202020204" pitchFamily="34" charset="0"/>
                  <a:buChar char="•"/>
                </a:pPr>
                <a:r>
                  <a:rPr lang="en-US" dirty="0"/>
                  <a:t>1 in 3 consumers say that out-of-pocket costs and deductibles (31%) are unaffordable</a:t>
                </a:r>
              </a:p>
              <a:p>
                <a:pPr marL="285750" indent="-285750">
                  <a:buFont typeface="Arial" panose="020B0604020202020204" pitchFamily="34" charset="0"/>
                  <a:buChar char="•"/>
                </a:pPr>
                <a:r>
                  <a:rPr lang="en-US" dirty="0"/>
                  <a:t>1 in 2 U.S. consumers said that in the last six months paying for medical bills has been stressful, esp. among</a:t>
                </a:r>
              </a:p>
              <a:p>
                <a:pPr marL="742950" lvl="1" indent="-285750">
                  <a:buFont typeface="Wingdings" panose="05000000000000000000" pitchFamily="2" charset="2"/>
                  <a:buChar char="Ø"/>
                </a:pPr>
                <a:r>
                  <a:rPr lang="en-US" dirty="0"/>
                  <a:t>Younger people</a:t>
                </a:r>
              </a:p>
              <a:p>
                <a:pPr marL="742950" lvl="1" indent="-285750">
                  <a:buFont typeface="Wingdings" panose="05000000000000000000" pitchFamily="2" charset="2"/>
                  <a:buChar char="Ø"/>
                </a:pPr>
                <a:r>
                  <a:rPr lang="en-US" dirty="0"/>
                  <a:t>People of color</a:t>
                </a:r>
              </a:p>
              <a:p>
                <a:pPr marL="742950" lvl="1" indent="-285750">
                  <a:buFont typeface="Wingdings" panose="05000000000000000000" pitchFamily="2" charset="2"/>
                  <a:buChar char="Ø"/>
                </a:pPr>
                <a:r>
                  <a:rPr lang="en-US" dirty="0"/>
                  <a:t>Those with a credit score </a:t>
                </a:r>
                <a14:m>
                  <m:oMath xmlns:m="http://schemas.openxmlformats.org/officeDocument/2006/math">
                    <m:r>
                      <a:rPr lang="en-US" b="0" i="1" smtClean="0">
                        <a:latin typeface="Cambria Math" panose="02040503050406030204" pitchFamily="18" charset="0"/>
                      </a:rPr>
                      <m:t>≤</m:t>
                    </m:r>
                  </m:oMath>
                </a14:m>
                <a:r>
                  <a:rPr lang="en-US" dirty="0"/>
                  <a:t>669</a:t>
                </a:r>
              </a:p>
              <a:p>
                <a:pPr marL="285750" indent="-285750">
                  <a:buFont typeface="Arial" panose="020B0604020202020204" pitchFamily="34" charset="0"/>
                  <a:buChar char="•"/>
                </a:pPr>
                <a:r>
                  <a:rPr lang="en-US" dirty="0"/>
                  <a:t>After receiving unexpected medical bill, 22% said it makes them “never want to go to the doctor again”</a:t>
                </a:r>
              </a:p>
              <a:p>
                <a:pPr marL="285750" indent="-285750">
                  <a:buFont typeface="Arial" panose="020B0604020202020204" pitchFamily="34" charset="0"/>
                  <a:buChar char="•"/>
                </a:pPr>
                <a:r>
                  <a:rPr lang="en-US" dirty="0"/>
                  <a:t>Among various health-related scenarios, </a:t>
                </a:r>
              </a:p>
              <a:p>
                <a:pPr marL="742950" lvl="1" indent="-285750">
                  <a:buFont typeface="Wingdings" panose="05000000000000000000" pitchFamily="2" charset="2"/>
                  <a:buChar char="Ø"/>
                </a:pPr>
                <a:r>
                  <a:rPr lang="en-US" dirty="0"/>
                  <a:t>1/3 said the cost of an unexpected medical bill most stressful scenario</a:t>
                </a:r>
              </a:p>
              <a:p>
                <a:pPr marL="742950" lvl="1" indent="-285750">
                  <a:buFont typeface="Wingdings" panose="05000000000000000000" pitchFamily="2" charset="2"/>
                  <a:buChar char="Ø"/>
                </a:pPr>
                <a:r>
                  <a:rPr lang="en-US" dirty="0"/>
                  <a:t>Only 13% said the same about the cost of having a sick family member</a:t>
                </a:r>
              </a:p>
              <a:p>
                <a:pPr marL="285750" indent="-285750">
                  <a:buFont typeface="Arial" panose="020B0604020202020204" pitchFamily="34" charset="0"/>
                  <a:buChar char="•"/>
                </a:pPr>
                <a:r>
                  <a:rPr lang="en-US" dirty="0"/>
                  <a:t>In past year, 1 in 5 Americans received collection notices from providers</a:t>
                </a:r>
              </a:p>
              <a:p>
                <a:pPr marL="742950" lvl="1" indent="-285750">
                  <a:buFont typeface="Wingdings" panose="05000000000000000000" pitchFamily="2" charset="2"/>
                  <a:buChar char="Ø"/>
                </a:pPr>
                <a:r>
                  <a:rPr lang="en-US" dirty="0"/>
                  <a:t>Of those, two-thirds felt more negative about their provider.</a:t>
                </a:r>
              </a:p>
              <a:p>
                <a:pPr marL="742950" lvl="1" indent="-285750">
                  <a:buFont typeface="Arial" panose="020B0604020202020204" pitchFamily="34" charset="0"/>
                  <a:buChar char="•"/>
                </a:pPr>
                <a:endParaRPr lang="en-US" dirty="0"/>
              </a:p>
            </p:txBody>
          </p:sp>
        </mc:Choice>
        <mc:Fallback xmlns="">
          <p:sp>
            <p:nvSpPr>
              <p:cNvPr id="6" name="TextBox 5">
                <a:extLst>
                  <a:ext uri="{FF2B5EF4-FFF2-40B4-BE49-F238E27FC236}">
                    <a16:creationId xmlns:a16="http://schemas.microsoft.com/office/drawing/2014/main" id="{05FC4AC8-93AB-F12C-D74F-1D38C79F2DD8}"/>
                  </a:ext>
                </a:extLst>
              </p:cNvPr>
              <p:cNvSpPr txBox="1">
                <a:spLocks noRot="1" noChangeAspect="1" noMove="1" noResize="1" noEditPoints="1" noAdjustHandles="1" noChangeArrowheads="1" noChangeShapeType="1" noTextEdit="1"/>
              </p:cNvSpPr>
              <p:nvPr/>
            </p:nvSpPr>
            <p:spPr>
              <a:xfrm>
                <a:off x="5910444" y="1174075"/>
                <a:ext cx="5906954" cy="5355312"/>
              </a:xfrm>
              <a:prstGeom prst="rect">
                <a:avLst/>
              </a:prstGeom>
              <a:blipFill>
                <a:blip r:embed="rId4"/>
                <a:stretch>
                  <a:fillRect l="-722" t="-683" r="-516"/>
                </a:stretch>
              </a:blipFill>
            </p:spPr>
            <p:txBody>
              <a:bodyPr/>
              <a:lstStyle/>
              <a:p>
                <a:r>
                  <a:rPr lang="en-US">
                    <a:noFill/>
                  </a:rPr>
                  <a:t> </a:t>
                </a:r>
              </a:p>
            </p:txBody>
          </p:sp>
        </mc:Fallback>
      </mc:AlternateContent>
    </p:spTree>
    <p:extLst>
      <p:ext uri="{BB962C8B-B14F-4D97-AF65-F5344CB8AC3E}">
        <p14:creationId xmlns:p14="http://schemas.microsoft.com/office/powerpoint/2010/main" val="44953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85A58E-4ACD-40F5-B431-FC4299EF1E99}"/>
              </a:ext>
            </a:extLst>
          </p:cNvPr>
          <p:cNvSpPr>
            <a:spLocks noGrp="1"/>
          </p:cNvSpPr>
          <p:nvPr>
            <p:ph type="sldNum" sz="quarter" idx="22"/>
          </p:nvPr>
        </p:nvSpPr>
        <p:spPr/>
        <p:txBody>
          <a:bodyPr/>
          <a:lstStyle/>
          <a:p>
            <a:fld id="{B5AF5685-0041-EE47-908D-CBF7B3B5840B}" type="slidenum">
              <a:rPr lang="en-US" smtClean="0"/>
              <a:pPr/>
              <a:t>9</a:t>
            </a:fld>
            <a:endParaRPr lang="en-US" dirty="0"/>
          </a:p>
        </p:txBody>
      </p:sp>
      <p:pic>
        <p:nvPicPr>
          <p:cNvPr id="21" name="Picture 20" descr="A picture containing computer, clock&#10;&#10;Description automatically generated">
            <a:extLst>
              <a:ext uri="{FF2B5EF4-FFF2-40B4-BE49-F238E27FC236}">
                <a16:creationId xmlns:a16="http://schemas.microsoft.com/office/drawing/2014/main" id="{6ED8ED81-B745-462F-9D7D-BD64ED3F29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27" y="286097"/>
            <a:ext cx="5975901" cy="5975901"/>
          </a:xfrm>
          <a:prstGeom prst="rect">
            <a:avLst/>
          </a:prstGeom>
        </p:spPr>
      </p:pic>
      <p:pic>
        <p:nvPicPr>
          <p:cNvPr id="2" name="Picture 1">
            <a:extLst>
              <a:ext uri="{FF2B5EF4-FFF2-40B4-BE49-F238E27FC236}">
                <a16:creationId xmlns:a16="http://schemas.microsoft.com/office/drawing/2014/main" id="{1A41C4E9-D97D-2AD6-2C8A-5716B508C541}"/>
              </a:ext>
            </a:extLst>
          </p:cNvPr>
          <p:cNvPicPr>
            <a:picLocks noChangeAspect="1"/>
          </p:cNvPicPr>
          <p:nvPr/>
        </p:nvPicPr>
        <p:blipFill>
          <a:blip r:embed="rId4"/>
          <a:stretch>
            <a:fillRect/>
          </a:stretch>
        </p:blipFill>
        <p:spPr>
          <a:xfrm>
            <a:off x="7156769" y="402672"/>
            <a:ext cx="3325128" cy="5859326"/>
          </a:xfrm>
          <a:prstGeom prst="rect">
            <a:avLst/>
          </a:prstGeom>
        </p:spPr>
      </p:pic>
    </p:spTree>
    <p:extLst>
      <p:ext uri="{BB962C8B-B14F-4D97-AF65-F5344CB8AC3E}">
        <p14:creationId xmlns:p14="http://schemas.microsoft.com/office/powerpoint/2010/main" val="31619052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ASTRAZENECA STANDARD TEMPLATE" val="EvVFCk6W"/>
  <p:tag name="ARTICULATE_DESIGN_ID_1_ASTRAZENECA STANDARD TEMPLATE" val="kGJp0GDe"/>
  <p:tag name="ARTICULATE_DESIGN_ID_ALTERNATIVE LAYOUTS" val="Bt42LpTg"/>
  <p:tag name="ARTICULATE_DESIGN_ID_1_ALTERNATIVE LAYOUTS" val="Pu40bbUa"/>
  <p:tag name="ARTICULATE_DESIGN_ID_AGENDAS" val="ut6QGGsg"/>
  <p:tag name="ARTICULATE_DESIGN_ID_1_AGENDAS" val="zZqOLfMe"/>
  <p:tag name="ARTICULATE_DESIGN_ID_KEY MESSAGE LAYOUTS" val="EG1WQXxn"/>
  <p:tag name="ARTICULATE_DESIGN_ID_LISTS" val="M0QWvWS1"/>
  <p:tag name="ARTICULATE_DESIGN_ID_1_KEY MESSAGE LAYOUTS" val="ks627C6Q"/>
  <p:tag name="ARTICULATE_DESIGN_ID_DIAGRAMS" val="EHtI07Fq"/>
  <p:tag name="ARTICULATE_DESIGN_ID_ALTERNATIVE CONTENT LAYOUTS" val="ywJnDDcd"/>
  <p:tag name="ARTICULATE_DESIGN_ID_PERSONNEL" val="nHHLeDJ2"/>
  <p:tag name="ARTICULATE_DESIGN_ID_STAFF AND ORGANISATIONS" val="fzkdDkSo"/>
  <p:tag name="ARTICULATE_DESIGN_ID_1_ALTERNATIVE CONTENT LAYOUTS" val="iY0BipYY"/>
  <p:tag name="ARTICULATE_DESIGN_ID_1_LISTS" val="vezrIkHU"/>
  <p:tag name="ARTICULATE_DESIGN_ID_1_STAFF AND ORGANISATIONS" val="gu0rVs6s"/>
  <p:tag name="BRANDIN_CONFIG" val="CONFIG.INI"/>
  <p:tag name="BRANDIN_CHARTS" val="PROCESS CHARTS"/>
  <p:tag name="BRANDIN_RULES" val="RUN RULES"/>
  <p:tag name="ARTICULATE_DESIGN_ID_LOGO HOLDERS" val="frTQuPG5"/>
  <p:tag name="ARTICULATE_DESIGN_ID_SPEAKERS" val="lTM5UYkU"/>
  <p:tag name="ARTICULATE_DESIGN_ID_TEXT LAYOUTS" val="4lYw8SxY"/>
  <p:tag name="ARTICULATE_DESIGN_ID_KEY STATEMENTS" val="PiA9xBfC"/>
  <p:tag name="ARTICULATE_DESIGN_ID_TEXT WITH IMAGE" val="bQgCS8wS"/>
  <p:tag name="ARTICULATE_DESIGN_ID_TEXT WITH IMAGE LAYOUTS" val="4MQoe47W"/>
  <p:tag name="ARTICULATE_SLIDE_THUMBNAIL_REFRESH" val="1"/>
  <p:tag name="BRANDIN_SMARTPASTE" val="ACTIVE"/>
  <p:tag name="BRANDIN_WORKSPACE_NAME" val="AstraZeneca"/>
  <p:tag name="ARTICULATE_SLIDE_COUNT" val="5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straZeneca Standard Template">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AstraZeneca template_Mac" id="{EE7C6150-902D-8F4F-B03A-D8B37DECC96B}" vid="{58FA7955-BC39-224B-B8BE-2EA612937F17}"/>
    </a:ext>
  </a:extLst>
</a:theme>
</file>

<file path=ppt/theme/theme2.xml><?xml version="1.0" encoding="utf-8"?>
<a:theme xmlns:a="http://schemas.openxmlformats.org/drawingml/2006/main" name="3_AstraZeneca Standard Template">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id="{9FA266AB-5005-44F8-ABE1-CBD751927E0B}" vid="{01D0DAFE-49CF-437F-BBAC-5737518177C1}"/>
    </a:ext>
  </a:extLst>
</a:theme>
</file>

<file path=ppt/theme/theme3.xml><?xml version="1.0" encoding="utf-8"?>
<a:theme xmlns:a="http://schemas.openxmlformats.org/drawingml/2006/main" name="1_AstraZeneca Standard Template">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id="{9FA266AB-5005-44F8-ABE1-CBD751927E0B}" vid="{01D0DAFE-49CF-437F-BBAC-5737518177C1}"/>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EA71D1521D94458F9B1767EB572646" ma:contentTypeVersion="16" ma:contentTypeDescription="Create a new document." ma:contentTypeScope="" ma:versionID="4aff9b3ff06761fff779392eb29804f8">
  <xsd:schema xmlns:xsd="http://www.w3.org/2001/XMLSchema" xmlns:xs="http://www.w3.org/2001/XMLSchema" xmlns:p="http://schemas.microsoft.com/office/2006/metadata/properties" xmlns:ns2="44a56295-c29e-4898-8136-a54736c65b82" xmlns:ns3="182d9b74-1140-4161-b497-176d13f834ec" xmlns:ns4="3c1ecea0-e7f8-4cf0-9749-4c1ec25a464f" targetNamespace="http://schemas.microsoft.com/office/2006/metadata/properties" ma:root="true" ma:fieldsID="11d5dc89e66a29331ca93fe91aa49daf" ns2:_="" ns3:_="" ns4:_="">
    <xsd:import namespace="44a56295-c29e-4898-8136-a54736c65b82"/>
    <xsd:import namespace="182d9b74-1140-4161-b497-176d13f834ec"/>
    <xsd:import namespace="3c1ecea0-e7f8-4cf0-9749-4c1ec25a464f"/>
    <xsd:element name="properties">
      <xsd:complexType>
        <xsd:sequence>
          <xsd:element name="documentManagement">
            <xsd:complexType>
              <xsd:all>
                <xsd:element ref="ns2:Descriptions" minOccurs="0"/>
                <xsd:element ref="ns2:Keyword" minOccurs="0"/>
                <xsd:element ref="ns3:MediaServiceMetadata" minOccurs="0"/>
                <xsd:element ref="ns3:MediaServiceFastMetadata" minOccurs="0"/>
                <xsd:element ref="ns4:SharedWithUsers" minOccurs="0"/>
                <xsd:element ref="ns4:SharedWithDetails" minOccurs="0"/>
                <xsd:element ref="ns3:MediaServiceDateTaken" minOccurs="0"/>
                <xsd:element ref="ns3:MediaLengthInSeconds" minOccurs="0"/>
                <xsd:element ref="ns3:lcf76f155ced4ddcb4097134ff3c332f" minOccurs="0"/>
                <xsd:element ref="ns4:TaxCatchAll" minOccurs="0"/>
                <xsd:element ref="ns3:MediaServiceObjectDetectorVersion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56295-c29e-4898-8136-a54736c65b82" elementFormDefault="qualified">
    <xsd:import namespace="http://schemas.microsoft.com/office/2006/documentManagement/types"/>
    <xsd:import namespace="http://schemas.microsoft.com/office/infopath/2007/PartnerControls"/>
    <xsd:element name="Descriptions" ma:index="8" nillable="true" ma:displayName="Descriptions" ma:description="Describe your document to make it appear at the top of search results" ma:internalName="Descriptions">
      <xsd:simpleType>
        <xsd:restriction base="dms:Note">
          <xsd:maxLength value="255"/>
        </xsd:restriction>
      </xsd:simpleType>
    </xsd:element>
    <xsd:element name="Keyword" ma:index="9" nillable="true" ma:displayName="Keyword" ma:description="Enter list of terms separated by semi-colon(;)" ma:internalName="Keywor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2d9b74-1140-4161-b497-176d13f834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ee89e71-04cd-405e-9ca3-99e020c169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1ecea0-e7f8-4cf0-9749-4c1ec25a464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d3a61b39-cbb7-401b-a6cb-d71ca2dadc96}" ma:internalName="TaxCatchAll" ma:showField="CatchAllData" ma:web="3c1ecea0-e7f8-4cf0-9749-4c1ec25a46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c1ecea0-e7f8-4cf0-9749-4c1ec25a464f">
      <UserInfo>
        <DisplayName>af Hällström, Taija</DisplayName>
        <AccountId>45</AccountId>
        <AccountType/>
      </UserInfo>
      <UserInfo>
        <DisplayName>Burton, Madelaine</DisplayName>
        <AccountId>32</AccountId>
        <AccountType/>
      </UserInfo>
      <UserInfo>
        <DisplayName>Oliver, David (Fourth Corner Communications)</DisplayName>
        <AccountId>55</AccountId>
        <AccountType/>
      </UserInfo>
    </SharedWithUsers>
    <Keyword xmlns="44a56295-c29e-4898-8136-a54736c65b82" xsi:nil="true"/>
    <Descriptions xmlns="44a56295-c29e-4898-8136-a54736c65b82" xsi:nil="true"/>
    <lcf76f155ced4ddcb4097134ff3c332f xmlns="182d9b74-1140-4161-b497-176d13f834ec">
      <Terms xmlns="http://schemas.microsoft.com/office/infopath/2007/PartnerControls"/>
    </lcf76f155ced4ddcb4097134ff3c332f>
    <TaxCatchAll xmlns="3c1ecea0-e7f8-4cf0-9749-4c1ec25a464f" xsi:nil="true"/>
  </documentManagement>
</p:properties>
</file>

<file path=customXml/item3.xml><?xml version="1.0" encoding="utf-8"?>
<?mso-contentType ?>
<SharedContentType xmlns="Microsoft.SharePoint.Taxonomy.ContentTypeSync" SourceId="1ee89e71-04cd-405e-9ca3-99e020c1694d"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4449E9-5F90-407E-8307-12E2EF97C7DB}">
  <ds:schemaRefs>
    <ds:schemaRef ds:uri="182d9b74-1140-4161-b497-176d13f834ec"/>
    <ds:schemaRef ds:uri="3c1ecea0-e7f8-4cf0-9749-4c1ec25a464f"/>
    <ds:schemaRef ds:uri="44a56295-c29e-4898-8136-a54736c65b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D41FD2-E42A-4705-AA0D-85221307178A}">
  <ds:schemaRefs>
    <ds:schemaRef ds:uri="http://schemas.microsoft.com/office/infopath/2007/PartnerControls"/>
    <ds:schemaRef ds:uri="182d9b74-1140-4161-b497-176d13f834ec"/>
    <ds:schemaRef ds:uri="3c1ecea0-e7f8-4cf0-9749-4c1ec25a464f"/>
    <ds:schemaRef ds:uri="http://schemas.openxmlformats.org/package/2006/metadata/core-properties"/>
    <ds:schemaRef ds:uri="http://schemas.microsoft.com/office/2006/metadata/properties"/>
    <ds:schemaRef ds:uri="http://schemas.microsoft.com/office/2006/documentManagement/types"/>
    <ds:schemaRef ds:uri="44a56295-c29e-4898-8136-a54736c65b82"/>
    <ds:schemaRef ds:uri="http://purl.org/dc/terms/"/>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01D0A966-3F15-44F1-8C0D-5B4DAC649459}">
  <ds:schemaRefs>
    <ds:schemaRef ds:uri="Microsoft.SharePoint.Taxonomy.ContentTypeSync"/>
  </ds:schemaRefs>
</ds:datastoreItem>
</file>

<file path=customXml/itemProps4.xml><?xml version="1.0" encoding="utf-8"?>
<ds:datastoreItem xmlns:ds="http://schemas.openxmlformats.org/officeDocument/2006/customXml" ds:itemID="{39C02748-3634-4A24-AAB5-5A1F224A40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AstraZeneca Standard Template</Template>
  <TotalTime>1286</TotalTime>
  <Words>1168</Words>
  <Application>Microsoft Office PowerPoint</Application>
  <PresentationFormat>Widescreen</PresentationFormat>
  <Paragraphs>179</Paragraphs>
  <Slides>29</Slides>
  <Notes>13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29</vt:i4>
      </vt:variant>
    </vt:vector>
  </HeadingPairs>
  <TitlesOfParts>
    <vt:vector size="44" baseType="lpstr">
      <vt:lpstr>Arial</vt:lpstr>
      <vt:lpstr>Bebas Neue</vt:lpstr>
      <vt:lpstr>Bebas Neue SemiRounded</vt:lpstr>
      <vt:lpstr>Calibri</vt:lpstr>
      <vt:lpstr>Calibri Light</vt:lpstr>
      <vt:lpstr>Calisto MT</vt:lpstr>
      <vt:lpstr>Cambria Math</vt:lpstr>
      <vt:lpstr>Helvetica Neue</vt:lpstr>
      <vt:lpstr>Museo Sans 300</vt:lpstr>
      <vt:lpstr>Wingdings</vt:lpstr>
      <vt:lpstr>AstraZeneca Standard Template</vt:lpstr>
      <vt:lpstr>3_AstraZeneca Standard Template</vt:lpstr>
      <vt:lpstr>1_AstraZeneca Standard Template</vt:lpstr>
      <vt:lpstr>1_Office Theme</vt:lpstr>
      <vt:lpstr>2_Office Theme</vt:lpstr>
      <vt:lpstr>PowerPoint Presentation</vt:lpstr>
      <vt:lpstr>The New healthcare Consumerism our roadmap </vt:lpstr>
      <vt:lpstr>PowerPoint Presentation</vt:lpstr>
      <vt:lpstr>PowerPoint Presentation</vt:lpstr>
      <vt:lpstr>PowerPoint Presentation</vt:lpstr>
      <vt:lpstr>PowerPoint Presentation</vt:lpstr>
      <vt:lpstr>PowerPoint Presentation</vt:lpstr>
      <vt:lpstr>The direct Relationship between medical bills, financial stress and health </vt:lpstr>
      <vt:lpstr>PowerPoint Presentation</vt:lpstr>
      <vt:lpstr>DIY healthcare in the pandemic  Radical Self-Care Covid-19 accelerated consumers’ self-care trends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Consumers expect all industries to engage in health </vt:lpstr>
      <vt:lpstr>The New healthcare Consumerism future drivers and prospects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Taavi Drell</dc:creator>
  <cp:keywords/>
  <dc:description/>
  <cp:lastModifiedBy>Jane Sarasohn-Kahn</cp:lastModifiedBy>
  <cp:revision>109</cp:revision>
  <cp:lastPrinted>2023-11-09T17:09:34Z</cp:lastPrinted>
  <dcterms:created xsi:type="dcterms:W3CDTF">2021-06-30T11:27:44Z</dcterms:created>
  <dcterms:modified xsi:type="dcterms:W3CDTF">2023-11-15T14:07:38Z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3147F588-80EE-4A79-8B90-D2BF272EDFE6</vt:lpwstr>
  </property>
  <property fmtid="{D5CDD505-2E9C-101B-9397-08002B2CF9AE}" pid="3" name="ArticulatePath">
    <vt:lpwstr>https://brightcarbon.sharepoint.com/sites/Intranet/Projects/ABCD/AstraZeneca/ASTR 3935 - AstraZeneca Template Build Project/Corporate Templates Design/BrightCarbon Template-Build/ASTR 3935 - Template &amp; Model Slides 13</vt:lpwstr>
  </property>
  <property fmtid="{D5CDD505-2E9C-101B-9397-08002B2CF9AE}" pid="4" name="ContentTypeId">
    <vt:lpwstr>0x0101006CEA71D1521D94458F9B1767EB572646</vt:lpwstr>
  </property>
  <property fmtid="{D5CDD505-2E9C-101B-9397-08002B2CF9AE}" pid="5" name="MediaServiceImageTags">
    <vt:lpwstr/>
  </property>
  <property fmtid="{D5CDD505-2E9C-101B-9397-08002B2CF9AE}" pid="6" name="NXPowerLiteLastOptimized">
    <vt:lpwstr>1111436</vt:lpwstr>
  </property>
  <property fmtid="{D5CDD505-2E9C-101B-9397-08002B2CF9AE}" pid="7" name="NXPowerLiteSettings">
    <vt:lpwstr>E9000F7008E001</vt:lpwstr>
  </property>
  <property fmtid="{D5CDD505-2E9C-101B-9397-08002B2CF9AE}" pid="8" name="NXPowerLiteVersion">
    <vt:lpwstr>D9.1.6</vt:lpwstr>
  </property>
  <property fmtid="{D5CDD505-2E9C-101B-9397-08002B2CF9AE}" pid="9" name="Version">
    <vt:lpwstr>ASTR 3935 - Template &amp; Model Slides 24.pptx</vt:lpwstr>
  </property>
</Properties>
</file>